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4" r:id="rId18"/>
    <p:sldId id="275" r:id="rId19"/>
    <p:sldId id="276" r:id="rId20"/>
    <p:sldId id="277" r:id="rId21"/>
    <p:sldId id="278" r:id="rId22"/>
    <p:sldId id="289" r:id="rId23"/>
    <p:sldId id="279" r:id="rId24"/>
    <p:sldId id="292" r:id="rId25"/>
    <p:sldId id="291" r:id="rId26"/>
    <p:sldId id="280" r:id="rId27"/>
    <p:sldId id="281" r:id="rId28"/>
    <p:sldId id="282" r:id="rId29"/>
    <p:sldId id="283" r:id="rId30"/>
    <p:sldId id="284" r:id="rId31"/>
    <p:sldId id="285" r:id="rId32"/>
    <p:sldId id="286" r:id="rId33"/>
    <p:sldId id="287" r:id="rId34"/>
    <p:sldId id="288" r:id="rId35"/>
    <p:sldId id="290"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C3C2611-4C71-4FC5-86AE-919BDF0F9419}" styleName="">
    <a:wholeTbl>
      <a:tcTxStyle>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Style>
        <a:tcBdr/>
        <a:fill>
          <a:solidFill>
            <a:srgbClr val="E9EFF7"/>
          </a:solidFill>
        </a:fill>
      </a:tcStyle>
    </a:band2H>
    <a:firstCol>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hasCustomPrompt="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hasCustomPrompt="1"/>
          </p:nvPr>
        </p:nvSpPr>
        <p:spPr>
          <a:prstGeom prst="rect">
            <a:avLst/>
          </a:prstGeom>
        </p:spPr>
        <p:txBody>
          <a:bodyPr/>
          <a:lstStyle/>
          <a:p>
            <a:r>
              <a:t>Title Text</a:t>
            </a:r>
          </a:p>
        </p:txBody>
      </p:sp>
      <p:sp>
        <p:nvSpPr>
          <p:cNvPr id="93"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hasCustomPrompt="1"/>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hasCustomPrompt="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t>Title Text</a:t>
            </a:r>
          </a:p>
        </p:txBody>
      </p:sp>
      <p:sp>
        <p:nvSpPr>
          <p:cNvPr id="21"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hasCustomPrompt="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hasCustomPrompt="1"/>
          </p:nvPr>
        </p:nvSpPr>
        <p:spPr>
          <a:prstGeom prst="rect">
            <a:avLst/>
          </a:prstGeom>
        </p:spPr>
        <p:txBody>
          <a:bodyPr/>
          <a:lstStyle/>
          <a:p>
            <a:r>
              <a:t>Title Text</a:t>
            </a:r>
          </a:p>
        </p:txBody>
      </p:sp>
      <p:sp>
        <p:nvSpPr>
          <p:cNvPr id="39" name="Body Level One…"/>
          <p:cNvSpPr txBox="1">
            <a:spLocks noGrp="1"/>
          </p:cNvSpPr>
          <p:nvPr>
            <p:ph type="body" sz="half" idx="1" hasCustomPrompt="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hasCustomPrompt="1"/>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hasCustomPrompt="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Rectangle"/>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hasCustomPrompt="1"/>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hasCustomPrompt="1"/>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hasCustomPrompt="1"/>
          </p:nvPr>
        </p:nvSpPr>
        <p:spPr>
          <a:xfrm>
            <a:off x="5183187" y="987425"/>
            <a:ext cx="6172202"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Rectangle"/>
          <p:cNvSpPr>
            <a:spLocks noGrp="1"/>
          </p:cNvSpPr>
          <p:nvPr>
            <p:ph type="body" sz="quarter" idx="21"/>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hasCustomPrompt="1"/>
          </p:nvPr>
        </p:nvSpPr>
        <p:spPr>
          <a:xfrm>
            <a:off x="839787" y="457200"/>
            <a:ext cx="3932240" cy="1600200"/>
          </a:xfrm>
          <a:prstGeom prst="rect">
            <a:avLst/>
          </a:prstGeom>
        </p:spPr>
        <p:txBody>
          <a:bodyPr anchor="b"/>
          <a:lstStyle>
            <a:lvl1pPr>
              <a:defRPr sz="3200"/>
            </a:lvl1pPr>
          </a:lstStyle>
          <a:p>
            <a:r>
              <a:t>Title Text</a:t>
            </a:r>
          </a:p>
        </p:txBody>
      </p:sp>
      <p:sp>
        <p:nvSpPr>
          <p:cNvPr id="83" name="Image"/>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panose="020F05020202040302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IP DETECTION ON HIGH-RESOLUTION REMOTE SENSING IMAGE VIA SCENE  USING MASK R-CNN"/>
          <p:cNvSpPr txBox="1">
            <a:spLocks noGrp="1"/>
          </p:cNvSpPr>
          <p:nvPr>
            <p:ph type="ctrTitle"/>
          </p:nvPr>
        </p:nvSpPr>
        <p:spPr>
          <a:xfrm>
            <a:off x="-41847" y="199330"/>
            <a:ext cx="12334878" cy="1614940"/>
          </a:xfrm>
          <a:prstGeom prst="rect">
            <a:avLst/>
          </a:prstGeom>
        </p:spPr>
        <p:txBody>
          <a:bodyPr/>
          <a:lstStyle/>
          <a:p>
            <a:pPr>
              <a:defRPr sz="2800" b="1">
                <a:latin typeface="Times New Roman" panose="02020603050405020304"/>
                <a:ea typeface="Times New Roman" panose="02020603050405020304"/>
                <a:cs typeface="Times New Roman" panose="02020603050405020304"/>
                <a:sym typeface="Times New Roman" panose="02020603050405020304"/>
              </a:defRPr>
            </a:pPr>
            <a:r>
              <a:t>SHIP DETECTION ON HIGH-RESOLUTION</a:t>
            </a:r>
            <a:br/>
            <a:r>
              <a:t>REMOTE SENSING IMAGE VIA SCENE</a:t>
            </a:r>
            <a:br/>
            <a:r>
              <a:t> USING MASK R-CNN</a:t>
            </a:r>
          </a:p>
        </p:txBody>
      </p:sp>
      <p:sp>
        <p:nvSpPr>
          <p:cNvPr id="113" name="TEAM MEMBERS:…"/>
          <p:cNvSpPr txBox="1">
            <a:spLocks noGrp="1"/>
          </p:cNvSpPr>
          <p:nvPr>
            <p:ph type="subTitle" sz="half" idx="1"/>
          </p:nvPr>
        </p:nvSpPr>
        <p:spPr>
          <a:xfrm>
            <a:off x="541133" y="3653873"/>
            <a:ext cx="9144001" cy="2942238"/>
          </a:xfrm>
          <a:prstGeom prst="rect">
            <a:avLst/>
          </a:prstGeom>
        </p:spPr>
        <p:txBody>
          <a:bodyPr/>
          <a:lstStyle/>
          <a:p>
            <a:pPr algn="just">
              <a:defRPr sz="2000" b="1">
                <a:latin typeface="Times New Roman" panose="02020603050405020304"/>
                <a:ea typeface="Times New Roman" panose="02020603050405020304"/>
                <a:cs typeface="Times New Roman" panose="02020603050405020304"/>
                <a:sym typeface="Times New Roman" panose="02020603050405020304"/>
              </a:defRPr>
            </a:pPr>
            <a:r>
              <a:t>TEAM MEMBERS:</a:t>
            </a:r>
          </a:p>
          <a:p>
            <a:pPr algn="just">
              <a:defRPr sz="2000">
                <a:latin typeface="Times New Roman" panose="02020603050405020304"/>
                <a:ea typeface="Times New Roman" panose="02020603050405020304"/>
                <a:cs typeface="Times New Roman" panose="02020603050405020304"/>
                <a:sym typeface="Times New Roman" panose="02020603050405020304"/>
              </a:defRPr>
            </a:pPr>
            <a:r>
              <a:t>Dharshini A(211417104051)</a:t>
            </a:r>
          </a:p>
          <a:p>
            <a:pPr algn="just">
              <a:defRPr sz="2000">
                <a:latin typeface="Times New Roman" panose="02020603050405020304"/>
                <a:ea typeface="Times New Roman" panose="02020603050405020304"/>
                <a:cs typeface="Times New Roman" panose="02020603050405020304"/>
                <a:sym typeface="Times New Roman" panose="02020603050405020304"/>
              </a:defRPr>
            </a:pPr>
            <a:r>
              <a:t>Hemamalini R(211417104085)</a:t>
            </a:r>
          </a:p>
          <a:p>
            <a:pPr algn="just">
              <a:defRPr sz="2000">
                <a:latin typeface="Times New Roman" panose="02020603050405020304"/>
                <a:ea typeface="Times New Roman" panose="02020603050405020304"/>
                <a:cs typeface="Times New Roman" panose="02020603050405020304"/>
                <a:sym typeface="Times New Roman" panose="02020603050405020304"/>
              </a:defRPr>
            </a:pPr>
            <a:r>
              <a:t>Jayashree V(211417104090)</a:t>
            </a:r>
          </a:p>
          <a:p>
            <a:pPr algn="just">
              <a:defRPr sz="2000">
                <a:latin typeface="Times New Roman" panose="02020603050405020304"/>
                <a:ea typeface="Times New Roman" panose="02020603050405020304"/>
                <a:cs typeface="Times New Roman" panose="02020603050405020304"/>
                <a:sym typeface="Times New Roman" panose="02020603050405020304"/>
              </a:defRPr>
            </a:pPr>
            <a:endParaRPr/>
          </a:p>
          <a:p>
            <a:pPr algn="just">
              <a:defRPr sz="2000" b="1">
                <a:latin typeface="Times New Roman" panose="02020603050405020304"/>
                <a:ea typeface="Times New Roman" panose="02020603050405020304"/>
                <a:cs typeface="Times New Roman" panose="02020603050405020304"/>
                <a:sym typeface="Times New Roman" panose="02020603050405020304"/>
              </a:defRPr>
            </a:pPr>
            <a:r>
              <a:t>GUIDE: </a:t>
            </a:r>
            <a:r>
              <a:rPr b="0"/>
              <a:t>Mrs M.Sangeetha,</a:t>
            </a:r>
            <a:r>
              <a:rPr b="0">
                <a:latin typeface="Acme"/>
                <a:ea typeface="Acme"/>
                <a:cs typeface="Acme"/>
                <a:sym typeface="Acme"/>
              </a:rPr>
              <a:t>M.Tech.,</a:t>
            </a:r>
          </a:p>
        </p:txBody>
      </p:sp>
      <p:sp>
        <p:nvSpPr>
          <p:cNvPr id="114" name="[ A18 BATCH]"/>
          <p:cNvSpPr txBox="1"/>
          <p:nvPr/>
        </p:nvSpPr>
        <p:spPr>
          <a:xfrm>
            <a:off x="4667250" y="2381006"/>
            <a:ext cx="2552700" cy="421390"/>
          </a:xfrm>
          <a:prstGeom prst="rect">
            <a:avLst/>
          </a:prstGeom>
          <a:ln w="12700">
            <a:miter lim="400000"/>
          </a:ln>
        </p:spPr>
        <p:txBody>
          <a:bodyPr lIns="45718" tIns="45718" rIns="45718" bIns="45718">
            <a:spAutoFit/>
          </a:bodyPr>
          <a:lstStyle>
            <a:lvl1pPr algn="ctr">
              <a:defRPr sz="2400" b="1">
                <a:latin typeface="Times New Roman" panose="02020603050405020304"/>
                <a:ea typeface="Times New Roman" panose="02020603050405020304"/>
                <a:cs typeface="Times New Roman" panose="02020603050405020304"/>
                <a:sym typeface="Times New Roman" panose="02020603050405020304"/>
              </a:defRPr>
            </a:lvl1pPr>
          </a:lstStyle>
          <a:p>
            <a:r>
              <a:t>[ A18 BATCH]</a:t>
            </a:r>
          </a:p>
        </p:txBody>
      </p:sp>
      <p:sp>
        <p:nvSpPr>
          <p:cNvPr id="115" name="DOMAIN: DEEP LEARNING"/>
          <p:cNvSpPr txBox="1"/>
          <p:nvPr/>
        </p:nvSpPr>
        <p:spPr>
          <a:xfrm>
            <a:off x="4083727" y="2842672"/>
            <a:ext cx="4083728" cy="348427"/>
          </a:xfrm>
          <a:prstGeom prst="rect">
            <a:avLst/>
          </a:prstGeom>
          <a:ln w="12700">
            <a:miter lim="400000"/>
          </a:ln>
        </p:spPr>
        <p:txBody>
          <a:bodyPr lIns="45718" tIns="45718" rIns="45718" bIns="45718">
            <a:spAutoFit/>
          </a:bodyPr>
          <a:lstStyle>
            <a:lvl1pPr algn="ctr">
              <a:defRPr b="1">
                <a:latin typeface="Times New Roman" panose="02020603050405020304"/>
                <a:ea typeface="Times New Roman" panose="02020603050405020304"/>
                <a:cs typeface="Times New Roman" panose="02020603050405020304"/>
                <a:sym typeface="Times New Roman" panose="02020603050405020304"/>
              </a:defRPr>
            </a:lvl1pPr>
          </a:lstStyle>
          <a:p>
            <a:r>
              <a:t>DOMAIN: DEEP LEARNING</a:t>
            </a:r>
          </a:p>
        </p:txBody>
      </p:sp>
      <p:sp>
        <p:nvSpPr>
          <p:cNvPr id="116"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YSTEM  ARCHITECTURE"/>
          <p:cNvSpPr txBox="1">
            <a:spLocks noGrp="1"/>
          </p:cNvSpPr>
          <p:nvPr>
            <p:ph type="title"/>
          </p:nvPr>
        </p:nvSpPr>
        <p:spPr>
          <a:xfrm>
            <a:off x="2419349" y="291561"/>
            <a:ext cx="6772276" cy="919163"/>
          </a:xfrm>
          <a:prstGeom prst="rect">
            <a:avLst/>
          </a:prstGeom>
        </p:spPr>
        <p:txBody>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SYSTEM  ARCHITECTURE</a:t>
            </a:r>
          </a:p>
        </p:txBody>
      </p:sp>
      <p:pic>
        <p:nvPicPr>
          <p:cNvPr id="147" name="image1.png" descr="image1.png"/>
          <p:cNvPicPr>
            <a:picLocks noChangeAspect="1"/>
          </p:cNvPicPr>
          <p:nvPr/>
        </p:nvPicPr>
        <p:blipFill>
          <a:blip r:embed="rId2"/>
          <a:stretch>
            <a:fillRect/>
          </a:stretch>
        </p:blipFill>
        <p:spPr>
          <a:xfrm>
            <a:off x="1304925" y="1213816"/>
            <a:ext cx="9620250" cy="5352624"/>
          </a:xfrm>
          <a:prstGeom prst="rect">
            <a:avLst/>
          </a:prstGeom>
          <a:ln w="12700">
            <a:miter lim="400000"/>
            <a:headEnd/>
            <a:tailEnd/>
          </a:ln>
        </p:spPr>
      </p:pic>
      <p:sp>
        <p:nvSpPr>
          <p:cNvPr id="148"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ystem Design – Use Case Diagram"/>
          <p:cNvSpPr txBox="1"/>
          <p:nvPr/>
        </p:nvSpPr>
        <p:spPr>
          <a:xfrm>
            <a:off x="1409700" y="409575"/>
            <a:ext cx="9544050"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System Design – Use Case Diagram</a:t>
            </a:r>
          </a:p>
        </p:txBody>
      </p:sp>
      <p:pic>
        <p:nvPicPr>
          <p:cNvPr id="151" name="image2.png" descr="image2.png"/>
          <p:cNvPicPr>
            <a:picLocks noChangeAspect="1"/>
          </p:cNvPicPr>
          <p:nvPr/>
        </p:nvPicPr>
        <p:blipFill>
          <a:blip r:embed="rId2"/>
          <a:stretch>
            <a:fillRect/>
          </a:stretch>
        </p:blipFill>
        <p:spPr>
          <a:xfrm>
            <a:off x="1666875" y="1362075"/>
            <a:ext cx="8486775" cy="5086350"/>
          </a:xfrm>
          <a:prstGeom prst="rect">
            <a:avLst/>
          </a:prstGeom>
          <a:ln w="12700">
            <a:miter lim="400000"/>
            <a:headEnd/>
            <a:tailEnd/>
          </a:ln>
        </p:spPr>
      </p:pic>
      <p:sp>
        <p:nvSpPr>
          <p:cNvPr id="152"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ystem Design – Activity Diagram"/>
          <p:cNvSpPr txBox="1"/>
          <p:nvPr/>
        </p:nvSpPr>
        <p:spPr>
          <a:xfrm>
            <a:off x="2328861" y="476250"/>
            <a:ext cx="7534276"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System Design – Activity Diagram</a:t>
            </a:r>
          </a:p>
        </p:txBody>
      </p:sp>
      <p:pic>
        <p:nvPicPr>
          <p:cNvPr id="155" name="image3.png" descr="image3.png"/>
          <p:cNvPicPr>
            <a:picLocks noChangeAspect="1"/>
          </p:cNvPicPr>
          <p:nvPr/>
        </p:nvPicPr>
        <p:blipFill>
          <a:blip r:embed="rId2"/>
          <a:stretch>
            <a:fillRect/>
          </a:stretch>
        </p:blipFill>
        <p:spPr>
          <a:xfrm>
            <a:off x="3433762" y="1657069"/>
            <a:ext cx="4933952" cy="4724681"/>
          </a:xfrm>
          <a:prstGeom prst="rect">
            <a:avLst/>
          </a:prstGeom>
          <a:ln w="12700">
            <a:miter lim="400000"/>
            <a:headEnd/>
            <a:tailEnd/>
          </a:ln>
        </p:spPr>
      </p:pic>
      <p:sp>
        <p:nvSpPr>
          <p:cNvPr id="156"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ystem Design – Collabration Diagram"/>
          <p:cNvSpPr txBox="1"/>
          <p:nvPr/>
        </p:nvSpPr>
        <p:spPr>
          <a:xfrm>
            <a:off x="2105025" y="419100"/>
            <a:ext cx="8372475"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System Design – Collabration Diagram</a:t>
            </a:r>
          </a:p>
        </p:txBody>
      </p:sp>
      <p:pic>
        <p:nvPicPr>
          <p:cNvPr id="159" name="image4.png" descr="image4.png"/>
          <p:cNvPicPr>
            <a:picLocks noChangeAspect="1"/>
          </p:cNvPicPr>
          <p:nvPr/>
        </p:nvPicPr>
        <p:blipFill>
          <a:blip r:embed="rId2"/>
          <a:stretch>
            <a:fillRect/>
          </a:stretch>
        </p:blipFill>
        <p:spPr>
          <a:xfrm>
            <a:off x="2228849" y="1342429"/>
            <a:ext cx="7858126" cy="5176952"/>
          </a:xfrm>
          <a:prstGeom prst="rect">
            <a:avLst/>
          </a:prstGeom>
          <a:ln w="12700">
            <a:miter lim="400000"/>
            <a:headEnd/>
            <a:tailEnd/>
          </a:ln>
        </p:spPr>
      </p:pic>
      <p:sp>
        <p:nvSpPr>
          <p:cNvPr id="160"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ystem Design –Sequence Diagram"/>
          <p:cNvSpPr txBox="1"/>
          <p:nvPr/>
        </p:nvSpPr>
        <p:spPr>
          <a:xfrm>
            <a:off x="1552575" y="428625"/>
            <a:ext cx="8829675"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System Design –Sequence Diagram</a:t>
            </a:r>
          </a:p>
        </p:txBody>
      </p:sp>
      <p:pic>
        <p:nvPicPr>
          <p:cNvPr id="163" name="image5.png" descr="image5.png"/>
          <p:cNvPicPr>
            <a:picLocks noChangeAspect="1"/>
          </p:cNvPicPr>
          <p:nvPr/>
        </p:nvPicPr>
        <p:blipFill>
          <a:blip r:embed="rId2"/>
          <a:stretch>
            <a:fillRect/>
          </a:stretch>
        </p:blipFill>
        <p:spPr>
          <a:xfrm>
            <a:off x="719295" y="1676157"/>
            <a:ext cx="10753412" cy="4915070"/>
          </a:xfrm>
          <a:prstGeom prst="rect">
            <a:avLst/>
          </a:prstGeom>
          <a:ln w="12700">
            <a:miter lim="400000"/>
            <a:headEnd/>
            <a:tailEnd/>
          </a:ln>
        </p:spPr>
      </p:pic>
      <p:sp>
        <p:nvSpPr>
          <p:cNvPr id="164"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ystem Design – Data Flow Diagram"/>
          <p:cNvSpPr txBox="1">
            <a:spLocks noGrp="1"/>
          </p:cNvSpPr>
          <p:nvPr>
            <p:ph type="title"/>
          </p:nvPr>
        </p:nvSpPr>
        <p:spPr>
          <a:xfrm>
            <a:off x="649062" y="247642"/>
            <a:ext cx="10893875" cy="1019180"/>
          </a:xfrm>
          <a:prstGeom prst="rect">
            <a:avLst/>
          </a:prstGeom>
        </p:spPr>
        <p:txBody>
          <a:bodyPr>
            <a:normAutofit fontScale="90000"/>
          </a:bodyPr>
          <a:lstStyle/>
          <a:p>
            <a:pPr algn="ctr">
              <a:defRPr b="1">
                <a:latin typeface="Times New Roman" panose="02020603050405020304"/>
                <a:ea typeface="Times New Roman" panose="02020603050405020304"/>
                <a:cs typeface="Times New Roman" panose="02020603050405020304"/>
                <a:sym typeface="Times New Roman" panose="02020603050405020304"/>
              </a:defRPr>
            </a:pPr>
            <a:r>
              <a:rPr dirty="0"/>
              <a:t>      </a:t>
            </a:r>
            <a:r>
              <a:rPr sz="4000" dirty="0"/>
              <a:t>System Design – Data Flow Diagram</a:t>
            </a:r>
            <a:br>
              <a:rPr dirty="0"/>
            </a:br>
            <a:endParaRPr dirty="0"/>
          </a:p>
        </p:txBody>
      </p:sp>
      <p:sp>
        <p:nvSpPr>
          <p:cNvPr id="179"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15</a:t>
            </a:fld>
            <a:endParaRPr/>
          </a:p>
        </p:txBody>
      </p:sp>
      <p:pic>
        <p:nvPicPr>
          <p:cNvPr id="5" name="Picture 4">
            <a:extLst>
              <a:ext uri="{FF2B5EF4-FFF2-40B4-BE49-F238E27FC236}">
                <a16:creationId xmlns:a16="http://schemas.microsoft.com/office/drawing/2014/main" id="{D21038C5-B522-44B3-BF31-DFDA18338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082350"/>
            <a:ext cx="11429999" cy="2015413"/>
          </a:xfrm>
          <a:prstGeom prst="rect">
            <a:avLst/>
          </a:prstGeom>
        </p:spPr>
      </p:pic>
      <p:pic>
        <p:nvPicPr>
          <p:cNvPr id="7" name="Picture 6">
            <a:extLst>
              <a:ext uri="{FF2B5EF4-FFF2-40B4-BE49-F238E27FC236}">
                <a16:creationId xmlns:a16="http://schemas.microsoft.com/office/drawing/2014/main" id="{976FB936-FDCF-40CB-9E95-1139E7C17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3195353"/>
            <a:ext cx="11800114" cy="1474236"/>
          </a:xfrm>
          <a:prstGeom prst="rect">
            <a:avLst/>
          </a:prstGeom>
        </p:spPr>
      </p:pic>
      <p:pic>
        <p:nvPicPr>
          <p:cNvPr id="9" name="Picture 8">
            <a:extLst>
              <a:ext uri="{FF2B5EF4-FFF2-40B4-BE49-F238E27FC236}">
                <a16:creationId xmlns:a16="http://schemas.microsoft.com/office/drawing/2014/main" id="{673A8858-6647-4EA1-BBE7-9849B1A4E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44" y="4930055"/>
            <a:ext cx="11800113" cy="1474236"/>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MODULES"/>
          <p:cNvSpPr txBox="1">
            <a:spLocks noGrp="1"/>
          </p:cNvSpPr>
          <p:nvPr>
            <p:ph type="title"/>
          </p:nvPr>
        </p:nvSpPr>
        <p:spPr>
          <a:xfrm>
            <a:off x="4619625" y="638175"/>
            <a:ext cx="2952750" cy="785815"/>
          </a:xfrm>
          <a:prstGeom prst="rect">
            <a:avLst/>
          </a:prstGeom>
        </p:spPr>
        <p:txBody>
          <a:bodyPr/>
          <a:lstStyle>
            <a:lvl1pPr algn="ctr">
              <a:defRPr sz="3900" b="1">
                <a:latin typeface="Times New Roman" panose="02020603050405020304"/>
                <a:ea typeface="Times New Roman" panose="02020603050405020304"/>
                <a:cs typeface="Times New Roman" panose="02020603050405020304"/>
                <a:sym typeface="Times New Roman" panose="02020603050405020304"/>
              </a:defRPr>
            </a:lvl1pPr>
          </a:lstStyle>
          <a:p>
            <a:r>
              <a:t>MODULES</a:t>
            </a:r>
          </a:p>
        </p:txBody>
      </p:sp>
      <p:sp>
        <p:nvSpPr>
          <p:cNvPr id="213" name="Data collection, categorizing and pre-processing…"/>
          <p:cNvSpPr txBox="1">
            <a:spLocks noGrp="1"/>
          </p:cNvSpPr>
          <p:nvPr>
            <p:ph type="body" idx="1"/>
          </p:nvPr>
        </p:nvSpPr>
        <p:spPr>
          <a:xfrm>
            <a:off x="571500" y="2019300"/>
            <a:ext cx="9467850" cy="4391024"/>
          </a:xfrm>
          <a:prstGeom prst="rect">
            <a:avLst/>
          </a:prstGeom>
        </p:spPr>
        <p:txBody>
          <a:bodyPr/>
          <a:lstStyle/>
          <a:p>
            <a:pPr marL="0" indent="0">
              <a:buSzTx/>
              <a:buNone/>
            </a:pPr>
            <a:endParaRPr dirty="0"/>
          </a:p>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Data collection, categorizing and pre-processing </a:t>
            </a:r>
          </a:p>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Deep Learning using CNN </a:t>
            </a:r>
          </a:p>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Detecting and categorizing Ships in images</a:t>
            </a:r>
            <a:r>
              <a:rPr sz="2400" dirty="0"/>
              <a:t>. </a:t>
            </a:r>
          </a:p>
        </p:txBody>
      </p:sp>
      <p:sp>
        <p:nvSpPr>
          <p:cNvPr id="214"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  High-Resolution Remote Sensing Image dataset was collected from data.gov. Many images do not contain ships, and those that do may contain multiple ships. Ships within and across images may differ in size (sometimes significantly) and be located in ope"/>
          <p:cNvSpPr txBox="1">
            <a:spLocks noGrp="1"/>
          </p:cNvSpPr>
          <p:nvPr>
            <p:ph type="body" idx="1"/>
          </p:nvPr>
        </p:nvSpPr>
        <p:spPr>
          <a:xfrm>
            <a:off x="233359" y="1423748"/>
            <a:ext cx="11725278" cy="5353053"/>
          </a:xfrm>
          <a:prstGeom prst="rect">
            <a:avLst/>
          </a:prstGeom>
        </p:spPr>
        <p:txBody>
          <a:bodyPr/>
          <a:lstStyle/>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A  High-Resolution Remote Sensing Image dataset was collected from data.gov. Many images do not contain ships, and those that do may contain multiple ships. Ships within and across images may differ in size (sometimes significantly) and be located in open sea, at docks, marinas, etc. </a:t>
            </a:r>
          </a:p>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A raw dataset was collected with type of ships and images for each type of ships. Since we did not have more number of ships images classified based on the categories, we use python to web crawl images from internet. The web scraped images were stored in different folders. For this project we were using four categories. We have downloaded ship images for the following categories, Accommodation, Container, War and Cruise. Python with vast text processing and networking libraries is the best tool to write one-off web scrapper. </a:t>
            </a:r>
          </a:p>
        </p:txBody>
      </p:sp>
      <p:sp>
        <p:nvSpPr>
          <p:cNvPr id="217" name="Data collection, categorizing and pre-processing"/>
          <p:cNvSpPr txBox="1"/>
          <p:nvPr/>
        </p:nvSpPr>
        <p:spPr>
          <a:xfrm>
            <a:off x="1833561" y="371473"/>
            <a:ext cx="8524876" cy="544075"/>
          </a:xfrm>
          <a:prstGeom prst="rect">
            <a:avLst/>
          </a:prstGeom>
          <a:ln w="12700">
            <a:miter lim="400000"/>
          </a:ln>
        </p:spPr>
        <p:txBody>
          <a:bodyPr lIns="45718" tIns="45718" rIns="45718" bIns="45718">
            <a:spAutoFit/>
          </a:bodyPr>
          <a:lstStyle>
            <a:lvl1pPr algn="ctr">
              <a:defRPr sz="3200" b="1">
                <a:latin typeface="Times New Roman" panose="02020603050405020304"/>
                <a:ea typeface="Times New Roman" panose="02020603050405020304"/>
                <a:cs typeface="Times New Roman" panose="02020603050405020304"/>
                <a:sym typeface="Times New Roman" panose="02020603050405020304"/>
              </a:defRPr>
            </a:lvl1pPr>
          </a:lstStyle>
          <a:p>
            <a:r>
              <a:t>Data collection, categorizing and pre-processing </a:t>
            </a:r>
          </a:p>
        </p:txBody>
      </p:sp>
      <p:sp>
        <p:nvSpPr>
          <p:cNvPr id="218"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Deep Learning using CNN"/>
          <p:cNvSpPr txBox="1">
            <a:spLocks noGrp="1"/>
          </p:cNvSpPr>
          <p:nvPr>
            <p:ph type="title"/>
          </p:nvPr>
        </p:nvSpPr>
        <p:spPr>
          <a:xfrm>
            <a:off x="847725" y="476250"/>
            <a:ext cx="10496550" cy="838200"/>
          </a:xfrm>
          <a:prstGeom prst="rect">
            <a:avLst/>
          </a:prstGeom>
        </p:spPr>
        <p:txBody>
          <a:bodyPr/>
          <a:lstStyle/>
          <a:p>
            <a:pPr algn="ctr" defTabSz="777240">
              <a:defRPr sz="2700" b="1">
                <a:latin typeface="Times New Roman" panose="02020603050405020304"/>
                <a:ea typeface="Times New Roman" panose="02020603050405020304"/>
                <a:cs typeface="Times New Roman" panose="02020603050405020304"/>
                <a:sym typeface="Times New Roman" panose="02020603050405020304"/>
              </a:defRPr>
            </a:pPr>
            <a:r>
              <a:t>Deep Learning using CNN</a:t>
            </a:r>
            <a:br/>
            <a:endParaRPr/>
          </a:p>
        </p:txBody>
      </p:sp>
      <p:sp>
        <p:nvSpPr>
          <p:cNvPr id="221" name="Deep Learning is a subfield of machine learning concerned with algorithms inspired by the structure and function of the brain called artificial neural networks. Deep learning is a class of machine learning algorithms that use a cascade of multiple layers"/>
          <p:cNvSpPr txBox="1">
            <a:spLocks noGrp="1"/>
          </p:cNvSpPr>
          <p:nvPr>
            <p:ph type="body" idx="1"/>
          </p:nvPr>
        </p:nvSpPr>
        <p:spPr>
          <a:xfrm>
            <a:off x="114300" y="1121388"/>
            <a:ext cx="11544300" cy="5584214"/>
          </a:xfrm>
          <a:prstGeom prst="rect">
            <a:avLst/>
          </a:prstGeom>
        </p:spPr>
        <p:txBody>
          <a:bodyPr/>
          <a:lstStyle/>
          <a:p>
            <a:pPr marL="0" indent="0" algn="just">
              <a:lnSpc>
                <a:spcPct val="250000"/>
              </a:lnSpc>
              <a:buSzTx/>
              <a:buNone/>
              <a:defRPr sz="1900">
                <a:latin typeface="Times New Roman" panose="02020603050405020304"/>
                <a:ea typeface="Times New Roman" panose="02020603050405020304"/>
                <a:cs typeface="Times New Roman" panose="02020603050405020304"/>
                <a:sym typeface="Times New Roman" panose="02020603050405020304"/>
              </a:defRPr>
            </a:pPr>
            <a:r>
              <a:t>Deep Learning is a subfield of machine learning concerned with algorithms inspired by the structure and function of the brain called artificial neural networks. Deep learning is a class of machine learning algorithms that use a cascade of multiple layers of nonlinear processing units for feature extraction and transformation. Each successive layer uses the output from the previous layer as input. We use convolutional Neural Network in our project for training and detecting the ships in the given image. We use multilayer neural network and each layer output is given as input to the next layer.</a:t>
            </a:r>
            <a:r>
              <a:rPr sz="2300"/>
              <a:t>	</a:t>
            </a:r>
          </a:p>
        </p:txBody>
      </p:sp>
      <p:sp>
        <p:nvSpPr>
          <p:cNvPr id="222"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he Convolution Algorithm"/>
          <p:cNvSpPr txBox="1"/>
          <p:nvPr/>
        </p:nvSpPr>
        <p:spPr>
          <a:xfrm>
            <a:off x="1171575" y="180975"/>
            <a:ext cx="9163051" cy="605416"/>
          </a:xfrm>
          <a:prstGeom prst="rect">
            <a:avLst/>
          </a:prstGeom>
          <a:ln w="12700">
            <a:miter lim="400000"/>
          </a:ln>
        </p:spPr>
        <p:txBody>
          <a:bodyPr lIns="45718" tIns="45718" rIns="45718" bIns="45718">
            <a:spAutoFit/>
          </a:bodyPr>
          <a:lstStyle>
            <a:lvl1pPr algn="ctr">
              <a:defRPr sz="3600" b="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The Convolution Algorithm</a:t>
            </a:r>
          </a:p>
        </p:txBody>
      </p:sp>
      <p:sp>
        <p:nvSpPr>
          <p:cNvPr id="225" name="The convolution is a kind of product operation of a filter — also called a kernel — with a matrix of image to extract from it some pre-determined characteristics. Literally-speaking, we use a convolution filter to “filter” the image to and display only w"/>
          <p:cNvSpPr txBox="1"/>
          <p:nvPr/>
        </p:nvSpPr>
        <p:spPr>
          <a:xfrm>
            <a:off x="95250" y="1219200"/>
            <a:ext cx="11982450" cy="1534011"/>
          </a:xfrm>
          <a:prstGeom prst="rect">
            <a:avLst/>
          </a:prstGeom>
          <a:ln w="12700">
            <a:miter lim="400000"/>
          </a:ln>
        </p:spPr>
        <p:txBody>
          <a:bodyPr lIns="45718" tIns="45718" rIns="45718" bIns="45718">
            <a:spAutoFit/>
          </a:bodyPr>
          <a:lstStyle>
            <a:lvl1pPr marL="285750" indent="-285750">
              <a:lnSpc>
                <a:spcPct val="150000"/>
              </a:lnSpc>
              <a:buSzPct val="100000"/>
              <a:buFont typeface="Arial" panose="020B0604020202020204"/>
              <a:buChar char="•"/>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The convolution is a kind of product operation of a filter — also called a kernel — with a matrix of image to extract from it some pre-determined characteristics. Literally-speaking, we use a convolution filter to “filter” the image to and display only what really matter to us. The considered image is a matrix, the filters used are also matrices, generally 3x3 or 5x5. Let’s see how convolution works with the following kernel,</a:t>
            </a:r>
          </a:p>
        </p:txBody>
      </p:sp>
      <p:pic>
        <p:nvPicPr>
          <p:cNvPr id="226" name="image6.png" descr="image6.png"/>
          <p:cNvPicPr>
            <a:picLocks noChangeAspect="1"/>
          </p:cNvPicPr>
          <p:nvPr/>
        </p:nvPicPr>
        <p:blipFill>
          <a:blip r:embed="rId2"/>
          <a:stretch>
            <a:fillRect/>
          </a:stretch>
        </p:blipFill>
        <p:spPr>
          <a:xfrm>
            <a:off x="5212557" y="3017790"/>
            <a:ext cx="1081089" cy="1179372"/>
          </a:xfrm>
          <a:prstGeom prst="rect">
            <a:avLst/>
          </a:prstGeom>
          <a:ln w="12700">
            <a:miter lim="400000"/>
            <a:headEnd/>
            <a:tailEnd/>
          </a:ln>
        </p:spPr>
      </p:pic>
      <p:sp>
        <p:nvSpPr>
          <p:cNvPr id="227" name="The 6x6px matrix represents an image. At the beginning, the convolution kernel, here the 3x3 matrix is positioned on the top-left corner of the matrix image, the kernel then covers a part of this matrix image, we then make a product element by element (e"/>
          <p:cNvSpPr txBox="1"/>
          <p:nvPr/>
        </p:nvSpPr>
        <p:spPr>
          <a:xfrm>
            <a:off x="95250" y="4352925"/>
            <a:ext cx="11982450" cy="1534011"/>
          </a:xfrm>
          <a:prstGeom prst="rect">
            <a:avLst/>
          </a:prstGeom>
          <a:ln w="12700">
            <a:miter lim="400000"/>
          </a:ln>
        </p:spPr>
        <p:txBody>
          <a:bodyPr lIns="45718" tIns="45718" rIns="45718" bIns="45718">
            <a:spAutoFit/>
          </a:bodyPr>
          <a:lstStyle>
            <a:lvl1pPr marL="285750" indent="-285750">
              <a:lnSpc>
                <a:spcPct val="150000"/>
              </a:lnSpc>
              <a:buSzPct val="100000"/>
              <a:buFont typeface="Arial" panose="020B0604020202020204"/>
              <a:buChar char="•"/>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The 6x6px matrix represents an image. At the beginning, the convolution kernel, here the 3x3 matrix is positioned on the top-left corner of the matrix image, the kernel then covers a part of this matrix image, we then make a product element by element (element-wise) of the two overlapping blocks we eventually sum these products and the final result corresponds to a pixel of the output image.</a:t>
            </a:r>
          </a:p>
        </p:txBody>
      </p:sp>
      <p:sp>
        <p:nvSpPr>
          <p:cNvPr id="228"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ABSTRACT"/>
          <p:cNvSpPr txBox="1">
            <a:spLocks noGrp="1"/>
          </p:cNvSpPr>
          <p:nvPr>
            <p:ph type="title"/>
          </p:nvPr>
        </p:nvSpPr>
        <p:spPr>
          <a:xfrm>
            <a:off x="838200" y="0"/>
            <a:ext cx="10515600" cy="1325563"/>
          </a:xfrm>
          <a:prstGeom prst="rect">
            <a:avLst/>
          </a:prstGeom>
        </p:spPr>
        <p:txBody>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ABSTRACT</a:t>
            </a:r>
          </a:p>
        </p:txBody>
      </p:sp>
      <p:sp>
        <p:nvSpPr>
          <p:cNvPr id="119" name="Ship detection methods based on deep learning have improved accuracy over traditional methods. The detection of inshore and offshore ships is a major task in both military and civilian fields.  The dataset was trained and used to detect the presence of t"/>
          <p:cNvSpPr txBox="1">
            <a:spLocks noGrp="1"/>
          </p:cNvSpPr>
          <p:nvPr>
            <p:ph type="body" idx="1"/>
          </p:nvPr>
        </p:nvSpPr>
        <p:spPr>
          <a:xfrm>
            <a:off x="485775" y="1279524"/>
            <a:ext cx="11220450" cy="5133978"/>
          </a:xfrm>
          <a:prstGeom prst="rect">
            <a:avLst/>
          </a:prstGeom>
        </p:spPr>
        <p:txBody>
          <a:bodyPr/>
          <a:lstStyle/>
          <a:p>
            <a:pPr marL="0" indent="0" algn="just">
              <a:lnSpc>
                <a:spcPct val="150000"/>
              </a:lnSpc>
              <a:buSzTx/>
              <a:buNone/>
              <a:defRPr sz="1800">
                <a:latin typeface="Times New Roman" panose="02020603050405020304"/>
                <a:ea typeface="Times New Roman" panose="02020603050405020304"/>
                <a:cs typeface="Times New Roman" panose="02020603050405020304"/>
                <a:sym typeface="Times New Roman" panose="02020603050405020304"/>
              </a:defRPr>
            </a:pPr>
            <a:r>
              <a:t>Ship detection methods based on deep learning have improved accuracy over traditional methods. The detection of inshore and offshore ships is a major task in both military and civilian fields.  The dataset was trained and used to detect the presence of the ships in a given image. In the existing system, we use Deep Neural Network (DNN) and YoloV3, which reduces the accuracy due to false alarms caused by ship-like objects on land. In the proposed system, we use an end-to-end method, such as Scene Mask R-CNN, which is proposed to reduce the onshore false alarms. The scene mask extraction network (SMEN), which is a network branch for scene segmentation, is present in the detection framework. We will detect the presence of ships in the given image using Machine Learning and Deep Learning Algorithms. In our project ship identification and categorization will be done. It will categorize warship, container ship, etc. Deep Learning is a subfield of machine learning with algorithms based on artificial neural networks. We use Convolutional Neural Network in our project for training and detecting the ships in the given image. Ship detection plays a major role in marine traffics, transportation, fisheries dumping of pollutants, and illegal smuggling</a:t>
            </a:r>
            <a:r>
              <a:rPr>
                <a:latin typeface="+mn-lt"/>
                <a:ea typeface="+mn-ea"/>
                <a:cs typeface="+mn-cs"/>
                <a:sym typeface="Calibri" panose="020F0502020204030204"/>
              </a:rPr>
              <a:t>.</a:t>
            </a:r>
          </a:p>
        </p:txBody>
      </p:sp>
      <p:sp>
        <p:nvSpPr>
          <p:cNvPr id="120"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image7.gif" descr="image7.gif"/>
          <p:cNvPicPr/>
          <p:nvPr/>
        </p:nvPicPr>
        <p:blipFill>
          <a:blip r:embed="rId2"/>
          <a:stretch>
            <a:fillRect/>
          </a:stretch>
        </p:blipFill>
        <p:spPr>
          <a:xfrm>
            <a:off x="990600" y="95250"/>
            <a:ext cx="10372725" cy="3219450"/>
          </a:xfrm>
          <a:prstGeom prst="rect">
            <a:avLst/>
          </a:prstGeom>
          <a:ln w="12700">
            <a:miter lim="400000"/>
            <a:headEnd/>
            <a:tailEnd/>
          </a:ln>
        </p:spPr>
      </p:pic>
      <p:sp>
        <p:nvSpPr>
          <p:cNvPr id="231" name="Then, we move the convolution kernel from horizontally to the right by one pixel, we make a new element-wise product then added up to get a new coefficient of the output image.…"/>
          <p:cNvSpPr txBox="1"/>
          <p:nvPr/>
        </p:nvSpPr>
        <p:spPr>
          <a:xfrm>
            <a:off x="200025" y="3495675"/>
            <a:ext cx="11858625" cy="2719594"/>
          </a:xfrm>
          <a:prstGeom prst="rect">
            <a:avLst/>
          </a:prstGeom>
          <a:ln w="12700">
            <a:miter lim="400000"/>
          </a:ln>
        </p:spPr>
        <p:txBody>
          <a:bodyPr lIns="45718" tIns="45718" rIns="45718" bIns="45718">
            <a:spAutoFit/>
          </a:bodyPr>
          <a:lstStyle/>
          <a:p>
            <a:pPr marL="285750" indent="-285750">
              <a:lnSpc>
                <a:spcPct val="150000"/>
              </a:lnSpc>
              <a:buSzPct val="100000"/>
              <a:buFont typeface="Arial" panose="020B0604020202020204"/>
              <a:buChar char="•"/>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Then, we move the convolution kernel from horizontally to the right by one pixel, we make a new element-wise product then added up to get a new coefficient of the output image.</a:t>
            </a:r>
          </a:p>
          <a:p>
            <a:pPr marL="285750" indent="-285750">
              <a:lnSpc>
                <a:spcPct val="150000"/>
              </a:lnSpc>
              <a:buSzPct val="100000"/>
              <a:buFont typeface="Arial" panose="020B0604020202020204"/>
              <a:buChar char="•"/>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Once at the end of a line, the kernel makes a vertical stride down and starts again from the left, we iterate likewise until the kernel has covered all the matrix image. It is important to note that the kernel always remains on the initial matrix, without overflowing.</a:t>
            </a:r>
          </a:p>
          <a:p>
            <a:pPr marL="285750" indent="-285750">
              <a:lnSpc>
                <a:spcPct val="150000"/>
              </a:lnSpc>
              <a:buSzPct val="100000"/>
              <a:buFont typeface="Arial" panose="020B0604020202020204"/>
              <a:buChar char="•"/>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For sure, we cannot use any filter, the coefficients of our kernel will depend on the features we want the filter to highlight. Let’s see the result of a convolution with some well-known filters.</a:t>
            </a:r>
          </a:p>
        </p:txBody>
      </p:sp>
      <p:sp>
        <p:nvSpPr>
          <p:cNvPr id="232"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etecting and categorizing Ships in images"/>
          <p:cNvSpPr txBox="1">
            <a:spLocks noGrp="1"/>
          </p:cNvSpPr>
          <p:nvPr>
            <p:ph type="title"/>
          </p:nvPr>
        </p:nvSpPr>
        <p:spPr>
          <a:xfrm>
            <a:off x="838200" y="127000"/>
            <a:ext cx="10515600" cy="1325563"/>
          </a:xfrm>
          <a:prstGeom prst="rect">
            <a:avLst/>
          </a:prstGeom>
        </p:spPr>
        <p:txBody>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Detecting and categorizing Ships in images</a:t>
            </a:r>
          </a:p>
        </p:txBody>
      </p:sp>
      <p:sp>
        <p:nvSpPr>
          <p:cNvPr id="235" name="In this work required to locate ships in images, and put an aligned bounding box segment around the ships you locate.…"/>
          <p:cNvSpPr txBox="1">
            <a:spLocks noGrp="1"/>
          </p:cNvSpPr>
          <p:nvPr>
            <p:ph type="body" idx="1"/>
          </p:nvPr>
        </p:nvSpPr>
        <p:spPr>
          <a:xfrm>
            <a:off x="419100" y="1606550"/>
            <a:ext cx="10934700" cy="4351338"/>
          </a:xfrm>
          <a:prstGeom prst="rect">
            <a:avLst/>
          </a:prstGeom>
        </p:spPr>
        <p:txBody>
          <a:bodyPr/>
          <a:lstStyle/>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In this work required to locate ships in images, and put an aligned bounding box segment around the ships you locate.</a:t>
            </a:r>
          </a:p>
          <a:p>
            <a:pPr algn="just">
              <a:lnSpc>
                <a:spcPct val="200000"/>
              </a:lnSpc>
              <a:defRPr sz="1800">
                <a:latin typeface="Times New Roman" panose="02020603050405020304"/>
                <a:ea typeface="Times New Roman" panose="02020603050405020304"/>
                <a:cs typeface="Times New Roman" panose="02020603050405020304"/>
                <a:sym typeface="Times New Roman" panose="02020603050405020304"/>
              </a:defRPr>
            </a:pPr>
            <a:r>
              <a:rPr dirty="0"/>
              <a:t>The CNN trained model is used to detect the availability and the category of the ship in the given image. When the user inputs the images to for detection, the prediction method in the trained model is used to detect the presence of the ship, and also the category of the ship. A new image file is created with the category written on top of the actual image.</a:t>
            </a:r>
          </a:p>
        </p:txBody>
      </p:sp>
      <p:sp>
        <p:nvSpPr>
          <p:cNvPr id="236"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49" y="340768"/>
            <a:ext cx="10087947" cy="679904"/>
          </a:xfrm>
        </p:spPr>
        <p:txBody>
          <a:bodyPr>
            <a:normAutofit/>
          </a:bodyPr>
          <a:lstStyle/>
          <a:p>
            <a:pPr algn="ctr"/>
            <a:r>
              <a:rPr lang="en-IN" altLang="en-US" sz="4000" b="1" dirty="0">
                <a:latin typeface="Times New Roman" panose="02020603050405020304" pitchFamily="18" charset="0"/>
                <a:cs typeface="Times New Roman" panose="02020603050405020304" pitchFamily="18" charset="0"/>
              </a:rPr>
              <a:t>Mask-RCNN</a:t>
            </a:r>
          </a:p>
        </p:txBody>
      </p:sp>
      <p:sp>
        <p:nvSpPr>
          <p:cNvPr id="3" name="Text Placeholder 2"/>
          <p:cNvSpPr>
            <a:spLocks noGrp="1"/>
          </p:cNvSpPr>
          <p:nvPr>
            <p:ph type="body" idx="1"/>
          </p:nvPr>
        </p:nvSpPr>
        <p:spPr>
          <a:xfrm>
            <a:off x="297024" y="1348066"/>
            <a:ext cx="11692813" cy="5099387"/>
          </a:xfrm>
        </p:spPr>
        <p:txBody>
          <a:bodyPr>
            <a:normAutofit/>
          </a:bodyPr>
          <a:lstStyle/>
          <a:p>
            <a:pPr algn="just">
              <a:lnSpc>
                <a:spcPct val="200000"/>
              </a:lnSpc>
            </a:pPr>
            <a:r>
              <a:rPr lang="en-US" sz="1800" dirty="0">
                <a:latin typeface="Times New Roman" panose="02020603050405020304" pitchFamily="18" charset="0"/>
                <a:cs typeface="Times New Roman" panose="02020603050405020304" pitchFamily="18" charset="0"/>
              </a:rPr>
              <a:t>Mask RCNN is a deep neural network aimed to solve instance segmentation problem in machine learning or computer vision</a:t>
            </a:r>
          </a:p>
          <a:p>
            <a:pPr algn="just">
              <a:lnSpc>
                <a:spcPct val="200000"/>
              </a:lnSpc>
            </a:pPr>
            <a:r>
              <a:rPr lang="en-US" sz="1800" dirty="0">
                <a:latin typeface="Times New Roman" panose="02020603050405020304" pitchFamily="18" charset="0"/>
                <a:cs typeface="Times New Roman" panose="02020603050405020304" pitchFamily="18" charset="0"/>
              </a:rPr>
              <a:t>Mask R-CNN uses anchor boxes to detect multiple objects, objects of different scales, and overlapping objects in an image. This improves the speed and efficiency for object detection. Anchor boxes are a set of predefined bounding boxes of a certain height and width.</a:t>
            </a:r>
          </a:p>
          <a:p>
            <a:pPr algn="just">
              <a:lnSpc>
                <a:spcPct val="200000"/>
              </a:lnSpc>
            </a:pPr>
            <a:r>
              <a:rPr lang="en-US" sz="1800" dirty="0">
                <a:latin typeface="Times New Roman" panose="02020603050405020304" pitchFamily="18" charset="0"/>
                <a:cs typeface="Times New Roman" panose="02020603050405020304" pitchFamily="18" charset="0"/>
              </a:rPr>
              <a:t>Mask R-CNN is selected for this project because it can generate high-quality segmentation mask for each object. Its mask prediction </a:t>
            </a:r>
            <a:r>
              <a:rPr lang="en-US" sz="1800" dirty="0" err="1">
                <a:latin typeface="Times New Roman" panose="02020603050405020304" pitchFamily="18" charset="0"/>
                <a:cs typeface="Times New Roman" panose="02020603050405020304" pitchFamily="18" charset="0"/>
              </a:rPr>
              <a:t>branche</a:t>
            </a:r>
            <a:r>
              <a:rPr lang="en-US" sz="1800" dirty="0">
                <a:latin typeface="Times New Roman" panose="02020603050405020304" pitchFamily="18" charset="0"/>
                <a:cs typeface="Times New Roman" panose="02020603050405020304" pitchFamily="18" charset="0"/>
              </a:rPr>
              <a:t> is added in parallel to Faster R-CNN's bounding box and image class prediction.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ST CASES AND REPORT"/>
          <p:cNvSpPr txBox="1"/>
          <p:nvPr/>
        </p:nvSpPr>
        <p:spPr>
          <a:xfrm>
            <a:off x="1876145" y="188509"/>
            <a:ext cx="8575831" cy="482733"/>
          </a:xfrm>
          <a:prstGeom prst="rect">
            <a:avLst/>
          </a:prstGeom>
          <a:ln w="12700">
            <a:miter lim="400000"/>
          </a:ln>
        </p:spPr>
        <p:txBody>
          <a:bodyPr lIns="45718" tIns="45718" rIns="45718" bIns="45718">
            <a:spAutoFit/>
          </a:bodyPr>
          <a:lstStyle>
            <a:lvl1pPr algn="ctr">
              <a:defRPr sz="2800" b="1">
                <a:latin typeface="Times New Roman" panose="02020603050405020304"/>
                <a:ea typeface="Times New Roman" panose="02020603050405020304"/>
                <a:cs typeface="Times New Roman" panose="02020603050405020304"/>
                <a:sym typeface="Times New Roman" panose="02020603050405020304"/>
              </a:defRPr>
            </a:lvl1pPr>
          </a:lstStyle>
          <a:p>
            <a:r>
              <a:rPr dirty="0"/>
              <a:t>TEST CASES AND REPORT</a:t>
            </a:r>
          </a:p>
        </p:txBody>
      </p:sp>
      <p:sp>
        <p:nvSpPr>
          <p:cNvPr id="244"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23</a:t>
            </a:fld>
            <a:endParaRPr/>
          </a:p>
        </p:txBody>
      </p:sp>
      <p:graphicFrame>
        <p:nvGraphicFramePr>
          <p:cNvPr id="2" name="Table 2">
            <a:extLst>
              <a:ext uri="{FF2B5EF4-FFF2-40B4-BE49-F238E27FC236}">
                <a16:creationId xmlns:a16="http://schemas.microsoft.com/office/drawing/2014/main" id="{86111790-60A7-428F-ABDB-93F450C261F2}"/>
              </a:ext>
            </a:extLst>
          </p:cNvPr>
          <p:cNvGraphicFramePr>
            <a:graphicFrameLocks noGrp="1"/>
          </p:cNvGraphicFramePr>
          <p:nvPr>
            <p:extLst>
              <p:ext uri="{D42A27DB-BD31-4B8C-83A1-F6EECF244321}">
                <p14:modId xmlns:p14="http://schemas.microsoft.com/office/powerpoint/2010/main" val="2478492616"/>
              </p:ext>
            </p:extLst>
          </p:nvPr>
        </p:nvGraphicFramePr>
        <p:xfrm>
          <a:off x="682327" y="1448745"/>
          <a:ext cx="10963469" cy="5231704"/>
        </p:xfrm>
        <a:graphic>
          <a:graphicData uri="http://schemas.openxmlformats.org/drawingml/2006/table">
            <a:tbl>
              <a:tblPr firstRow="1" bandRow="1">
                <a:tableStyleId>{5940675A-B579-460E-94D1-54222C63F5DA}</a:tableStyleId>
              </a:tblPr>
              <a:tblGrid>
                <a:gridCol w="933061">
                  <a:extLst>
                    <a:ext uri="{9D8B030D-6E8A-4147-A177-3AD203B41FA5}">
                      <a16:colId xmlns:a16="http://schemas.microsoft.com/office/drawing/2014/main" val="1642513134"/>
                    </a:ext>
                  </a:extLst>
                </a:gridCol>
                <a:gridCol w="2131946">
                  <a:extLst>
                    <a:ext uri="{9D8B030D-6E8A-4147-A177-3AD203B41FA5}">
                      <a16:colId xmlns:a16="http://schemas.microsoft.com/office/drawing/2014/main" val="1238686191"/>
                    </a:ext>
                  </a:extLst>
                </a:gridCol>
                <a:gridCol w="2956226">
                  <a:extLst>
                    <a:ext uri="{9D8B030D-6E8A-4147-A177-3AD203B41FA5}">
                      <a16:colId xmlns:a16="http://schemas.microsoft.com/office/drawing/2014/main" val="2762876121"/>
                    </a:ext>
                  </a:extLst>
                </a:gridCol>
                <a:gridCol w="2973477">
                  <a:extLst>
                    <a:ext uri="{9D8B030D-6E8A-4147-A177-3AD203B41FA5}">
                      <a16:colId xmlns:a16="http://schemas.microsoft.com/office/drawing/2014/main" val="3332212534"/>
                    </a:ext>
                  </a:extLst>
                </a:gridCol>
                <a:gridCol w="1968759">
                  <a:extLst>
                    <a:ext uri="{9D8B030D-6E8A-4147-A177-3AD203B41FA5}">
                      <a16:colId xmlns:a16="http://schemas.microsoft.com/office/drawing/2014/main" val="874027599"/>
                    </a:ext>
                  </a:extLst>
                </a:gridCol>
              </a:tblGrid>
              <a:tr h="605282">
                <a:tc>
                  <a:txBody>
                    <a:bodyPr/>
                    <a:lstStyle/>
                    <a:p>
                      <a:pPr algn="ctr"/>
                      <a:r>
                        <a:rPr lang="en-US" sz="2400" dirty="0">
                          <a:latin typeface="Times New Roman" panose="02020603050405020304" pitchFamily="18" charset="0"/>
                          <a:cs typeface="Times New Roman" panose="02020603050405020304" pitchFamily="18" charset="0"/>
                        </a:rPr>
                        <a:t>S.NO</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INPUT</a:t>
                      </a:r>
                      <a:endParaRPr lang="en-IN" sz="2400" dirty="0"/>
                    </a:p>
                  </a:txBody>
                  <a:tcPr/>
                </a:tc>
                <a:tc>
                  <a:txBody>
                    <a:bodyPr/>
                    <a:lstStyle/>
                    <a:p>
                      <a:pPr algn="ctr"/>
                      <a:r>
                        <a:rPr lang="en-US" sz="2400" dirty="0"/>
                        <a:t>EXPECTED OUTPUT</a:t>
                      </a:r>
                      <a:endParaRPr lang="en-IN" sz="2400" dirty="0"/>
                    </a:p>
                  </a:txBody>
                  <a:tcPr/>
                </a:tc>
                <a:tc>
                  <a:txBody>
                    <a:bodyPr/>
                    <a:lstStyle/>
                    <a:p>
                      <a:pPr algn="ctr"/>
                      <a:r>
                        <a:rPr lang="en-US" sz="2400" dirty="0"/>
                        <a:t>ACTUAL OUTPUT</a:t>
                      </a:r>
                      <a:endParaRPr lang="en-IN" sz="2400" dirty="0"/>
                    </a:p>
                  </a:txBody>
                  <a:tcPr/>
                </a:tc>
                <a:tc>
                  <a:txBody>
                    <a:bodyPr/>
                    <a:lstStyle/>
                    <a:p>
                      <a:pPr algn="ctr"/>
                      <a:r>
                        <a:rPr lang="en-US" sz="2400" dirty="0"/>
                        <a:t>RESULT</a:t>
                      </a:r>
                      <a:endParaRPr lang="en-IN" sz="2400" dirty="0"/>
                    </a:p>
                  </a:txBody>
                  <a:tcPr/>
                </a:tc>
                <a:extLst>
                  <a:ext uri="{0D108BD9-81ED-4DB2-BD59-A6C34878D82A}">
                    <a16:rowId xmlns:a16="http://schemas.microsoft.com/office/drawing/2014/main" val="513241932"/>
                  </a:ext>
                </a:extLst>
              </a:tr>
              <a:tr h="2313211">
                <a:tc>
                  <a:txBody>
                    <a:bodyPr/>
                    <a:lstStyle/>
                    <a:p>
                      <a:pPr algn="ctr">
                        <a:lnSpc>
                          <a:spcPct val="300000"/>
                        </a:lnSpc>
                      </a:pP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pPr algn="ctr">
                        <a:lnSpc>
                          <a:spcPct val="300000"/>
                        </a:lnSpc>
                      </a:pPr>
                      <a:r>
                        <a:rPr lang="en-US" sz="1800" dirty="0">
                          <a:latin typeface="Times New Roman" panose="02020603050405020304" pitchFamily="18" charset="0"/>
                          <a:cs typeface="Times New Roman" panose="02020603050405020304" pitchFamily="18" charset="0"/>
                        </a:rPr>
                        <a:t>PASSED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4413084"/>
                  </a:ext>
                </a:extLst>
              </a:tr>
              <a:tr h="2313211">
                <a:tc>
                  <a:txBody>
                    <a:bodyPr/>
                    <a:lstStyle/>
                    <a:p>
                      <a:pPr algn="ctr">
                        <a:lnSpc>
                          <a:spcPct val="300000"/>
                        </a:lnSpc>
                      </a:pP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a:tc>
                <a:tc>
                  <a:txBody>
                    <a:bodyPr/>
                    <a:lstStyle/>
                    <a:p>
                      <a:endParaRPr lang="en-IN" dirty="0"/>
                    </a:p>
                  </a:txBody>
                  <a:tcPr/>
                </a:tc>
                <a:tc>
                  <a:txBody>
                    <a:bodyPr/>
                    <a:lstStyle/>
                    <a:p>
                      <a:pPr lvl="0" algn="r">
                        <a:lnSpc>
                          <a:spcPct val="150000"/>
                        </a:lnSpc>
                      </a:pPr>
                      <a:endParaRPr lang="en-IN" sz="2000" dirty="0">
                        <a:latin typeface="Times New Roman" panose="02020603050405020304" pitchFamily="18" charset="0"/>
                        <a:cs typeface="Times New Roman" panose="02020603050405020304" pitchFamily="18" charset="0"/>
                      </a:endParaRPr>
                    </a:p>
                  </a:txBody>
                  <a:tcPr/>
                </a:tc>
                <a:tc>
                  <a:txBody>
                    <a:bodyPr/>
                    <a:lstStyle/>
                    <a:p>
                      <a:pPr>
                        <a:lnSpc>
                          <a:spcPct val="150000"/>
                        </a:lnSpc>
                      </a:pP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PASSED</a:t>
                      </a:r>
                      <a:endParaRPr lang="en-IN" sz="2000"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836001350"/>
                  </a:ext>
                </a:extLst>
              </a:tr>
            </a:tbl>
          </a:graphicData>
        </a:graphic>
      </p:graphicFrame>
      <p:pic>
        <p:nvPicPr>
          <p:cNvPr id="4" name="Picture 3">
            <a:extLst>
              <a:ext uri="{FF2B5EF4-FFF2-40B4-BE49-F238E27FC236}">
                <a16:creationId xmlns:a16="http://schemas.microsoft.com/office/drawing/2014/main" id="{BBCCEAC0-5CB7-48DE-8A62-3715176E48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8622" y="2269479"/>
            <a:ext cx="1923661" cy="1786812"/>
          </a:xfrm>
          <a:prstGeom prst="rect">
            <a:avLst/>
          </a:prstGeom>
        </p:spPr>
      </p:pic>
      <p:pic>
        <p:nvPicPr>
          <p:cNvPr id="6" name="Picture 5">
            <a:extLst>
              <a:ext uri="{FF2B5EF4-FFF2-40B4-BE49-F238E27FC236}">
                <a16:creationId xmlns:a16="http://schemas.microsoft.com/office/drawing/2014/main" id="{4FBFCD13-F63A-419F-8476-B4B01786B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227" y="2269479"/>
            <a:ext cx="2501855" cy="1786812"/>
          </a:xfrm>
          <a:prstGeom prst="rect">
            <a:avLst/>
          </a:prstGeom>
        </p:spPr>
      </p:pic>
      <p:pic>
        <p:nvPicPr>
          <p:cNvPr id="8" name="Picture 7">
            <a:extLst>
              <a:ext uri="{FF2B5EF4-FFF2-40B4-BE49-F238E27FC236}">
                <a16:creationId xmlns:a16="http://schemas.microsoft.com/office/drawing/2014/main" id="{838F261C-A74B-4F2B-BAC1-960B2686D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148" y="2269479"/>
            <a:ext cx="2328158" cy="1786812"/>
          </a:xfrm>
          <a:prstGeom prst="rect">
            <a:avLst/>
          </a:prstGeom>
        </p:spPr>
      </p:pic>
      <p:pic>
        <p:nvPicPr>
          <p:cNvPr id="18" name="Picture 17">
            <a:extLst>
              <a:ext uri="{FF2B5EF4-FFF2-40B4-BE49-F238E27FC236}">
                <a16:creationId xmlns:a16="http://schemas.microsoft.com/office/drawing/2014/main" id="{68D67378-D6FE-4B0A-8EB9-64BE9ED5F9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8622" y="4538215"/>
            <a:ext cx="1923661" cy="1952288"/>
          </a:xfrm>
          <a:prstGeom prst="rect">
            <a:avLst/>
          </a:prstGeom>
        </p:spPr>
      </p:pic>
      <p:pic>
        <p:nvPicPr>
          <p:cNvPr id="20" name="Picture 19">
            <a:extLst>
              <a:ext uri="{FF2B5EF4-FFF2-40B4-BE49-F238E27FC236}">
                <a16:creationId xmlns:a16="http://schemas.microsoft.com/office/drawing/2014/main" id="{03B30F97-6780-42ED-9839-DE1371BB57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2227" y="4489808"/>
            <a:ext cx="2501855" cy="2049102"/>
          </a:xfrm>
          <a:prstGeom prst="rect">
            <a:avLst/>
          </a:prstGeom>
        </p:spPr>
      </p:pic>
      <p:pic>
        <p:nvPicPr>
          <p:cNvPr id="22" name="Picture 21">
            <a:extLst>
              <a:ext uri="{FF2B5EF4-FFF2-40B4-BE49-F238E27FC236}">
                <a16:creationId xmlns:a16="http://schemas.microsoft.com/office/drawing/2014/main" id="{DD388552-1393-4382-8DE1-6A85455E06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9148" y="4489808"/>
            <a:ext cx="2328158" cy="2049102"/>
          </a:xfrm>
          <a:prstGeom prst="rect">
            <a:avLst/>
          </a:prstGeom>
        </p:spPr>
      </p:pic>
      <p:sp>
        <p:nvSpPr>
          <p:cNvPr id="23" name="TextBox 22">
            <a:extLst>
              <a:ext uri="{FF2B5EF4-FFF2-40B4-BE49-F238E27FC236}">
                <a16:creationId xmlns:a16="http://schemas.microsoft.com/office/drawing/2014/main" id="{BFC96E85-F313-45A3-BD16-1D5D8C4DCCB4}"/>
              </a:ext>
            </a:extLst>
          </p:cNvPr>
          <p:cNvSpPr txBox="1"/>
          <p:nvPr/>
        </p:nvSpPr>
        <p:spPr>
          <a:xfrm>
            <a:off x="1943487" y="792906"/>
            <a:ext cx="8305026" cy="5232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en-US" sz="2800" b="1" dirty="0">
                <a:latin typeface="Times New Roman" panose="02020603050405020304" pitchFamily="18" charset="0"/>
                <a:cs typeface="Times New Roman" panose="02020603050405020304" pitchFamily="18" charset="0"/>
              </a:rPr>
              <a:t>DETECTION OF SHIPS</a:t>
            </a:r>
            <a:endParaRPr kumimoji="0" lang="en-IN" sz="2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D420F8F9-9649-4061-8774-CB653FC4B09E}"/>
              </a:ext>
            </a:extLst>
          </p:cNvPr>
          <p:cNvGraphicFramePr>
            <a:graphicFrameLocks noGrp="1"/>
          </p:cNvGraphicFramePr>
          <p:nvPr>
            <p:extLst>
              <p:ext uri="{D42A27DB-BD31-4B8C-83A1-F6EECF244321}">
                <p14:modId xmlns:p14="http://schemas.microsoft.com/office/powerpoint/2010/main" val="167416089"/>
              </p:ext>
            </p:extLst>
          </p:nvPr>
        </p:nvGraphicFramePr>
        <p:xfrm>
          <a:off x="614265" y="1172587"/>
          <a:ext cx="10963469" cy="5231704"/>
        </p:xfrm>
        <a:graphic>
          <a:graphicData uri="http://schemas.openxmlformats.org/drawingml/2006/table">
            <a:tbl>
              <a:tblPr firstRow="1" bandRow="1">
                <a:tableStyleId>{5940675A-B579-460E-94D1-54222C63F5DA}</a:tableStyleId>
              </a:tblPr>
              <a:tblGrid>
                <a:gridCol w="933061">
                  <a:extLst>
                    <a:ext uri="{9D8B030D-6E8A-4147-A177-3AD203B41FA5}">
                      <a16:colId xmlns:a16="http://schemas.microsoft.com/office/drawing/2014/main" val="1642513134"/>
                    </a:ext>
                  </a:extLst>
                </a:gridCol>
                <a:gridCol w="2595466">
                  <a:extLst>
                    <a:ext uri="{9D8B030D-6E8A-4147-A177-3AD203B41FA5}">
                      <a16:colId xmlns:a16="http://schemas.microsoft.com/office/drawing/2014/main" val="1238686191"/>
                    </a:ext>
                  </a:extLst>
                </a:gridCol>
                <a:gridCol w="2892490">
                  <a:extLst>
                    <a:ext uri="{9D8B030D-6E8A-4147-A177-3AD203B41FA5}">
                      <a16:colId xmlns:a16="http://schemas.microsoft.com/office/drawing/2014/main" val="2762876121"/>
                    </a:ext>
                  </a:extLst>
                </a:gridCol>
                <a:gridCol w="3051110">
                  <a:extLst>
                    <a:ext uri="{9D8B030D-6E8A-4147-A177-3AD203B41FA5}">
                      <a16:colId xmlns:a16="http://schemas.microsoft.com/office/drawing/2014/main" val="3332212534"/>
                    </a:ext>
                  </a:extLst>
                </a:gridCol>
                <a:gridCol w="1491342">
                  <a:extLst>
                    <a:ext uri="{9D8B030D-6E8A-4147-A177-3AD203B41FA5}">
                      <a16:colId xmlns:a16="http://schemas.microsoft.com/office/drawing/2014/main" val="874027599"/>
                    </a:ext>
                  </a:extLst>
                </a:gridCol>
              </a:tblGrid>
              <a:tr h="605282">
                <a:tc>
                  <a:txBody>
                    <a:bodyPr/>
                    <a:lstStyle/>
                    <a:p>
                      <a:pPr algn="ctr"/>
                      <a:r>
                        <a:rPr lang="en-US" sz="2400" dirty="0">
                          <a:latin typeface="Times New Roman" panose="02020603050405020304" pitchFamily="18" charset="0"/>
                          <a:cs typeface="Times New Roman" panose="02020603050405020304" pitchFamily="18" charset="0"/>
                        </a:rPr>
                        <a:t>S.NO</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INPUT</a:t>
                      </a:r>
                      <a:endParaRPr lang="en-IN" sz="2400" dirty="0"/>
                    </a:p>
                  </a:txBody>
                  <a:tcPr/>
                </a:tc>
                <a:tc>
                  <a:txBody>
                    <a:bodyPr/>
                    <a:lstStyle/>
                    <a:p>
                      <a:pPr algn="ctr"/>
                      <a:r>
                        <a:rPr lang="en-US" sz="2400" dirty="0"/>
                        <a:t>EXPECTED OUTPUT</a:t>
                      </a:r>
                      <a:endParaRPr lang="en-IN" sz="2400" dirty="0"/>
                    </a:p>
                  </a:txBody>
                  <a:tcPr/>
                </a:tc>
                <a:tc>
                  <a:txBody>
                    <a:bodyPr/>
                    <a:lstStyle/>
                    <a:p>
                      <a:pPr algn="ctr"/>
                      <a:r>
                        <a:rPr lang="en-US" sz="2400" dirty="0"/>
                        <a:t>ACTUAL OUTPUT</a:t>
                      </a:r>
                      <a:endParaRPr lang="en-IN" sz="2400" dirty="0"/>
                    </a:p>
                  </a:txBody>
                  <a:tcPr/>
                </a:tc>
                <a:tc>
                  <a:txBody>
                    <a:bodyPr/>
                    <a:lstStyle/>
                    <a:p>
                      <a:pPr algn="ctr"/>
                      <a:r>
                        <a:rPr lang="en-US" sz="2400" dirty="0"/>
                        <a:t>RESULT</a:t>
                      </a:r>
                      <a:endParaRPr lang="en-IN" sz="2400" dirty="0"/>
                    </a:p>
                  </a:txBody>
                  <a:tcPr/>
                </a:tc>
                <a:extLst>
                  <a:ext uri="{0D108BD9-81ED-4DB2-BD59-A6C34878D82A}">
                    <a16:rowId xmlns:a16="http://schemas.microsoft.com/office/drawing/2014/main" val="513241932"/>
                  </a:ext>
                </a:extLst>
              </a:tr>
              <a:tr h="2313211">
                <a:tc>
                  <a:txBody>
                    <a:bodyPr/>
                    <a:lstStyle/>
                    <a:p>
                      <a:pPr algn="ctr">
                        <a:lnSpc>
                          <a:spcPct val="300000"/>
                        </a:lnSpc>
                      </a:pPr>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a:tc>
                <a:tc>
                  <a:txBody>
                    <a:bodyPr/>
                    <a:lstStyle/>
                    <a:p>
                      <a:pPr algn="ctr"/>
                      <a:endParaRPr lang="en-IN" dirty="0"/>
                    </a:p>
                  </a:txBody>
                  <a:tcPr/>
                </a:tc>
                <a:tc>
                  <a:txBody>
                    <a:bodyPr/>
                    <a:lstStyle/>
                    <a:p>
                      <a:endParaRPr lang="en-IN" dirty="0"/>
                    </a:p>
                  </a:txBody>
                  <a:tcPr/>
                </a:tc>
                <a:tc>
                  <a:txBody>
                    <a:bodyPr/>
                    <a:lstStyle/>
                    <a:p>
                      <a:endParaRPr lang="en-IN" dirty="0"/>
                    </a:p>
                  </a:txBody>
                  <a:tcPr/>
                </a:tc>
                <a:tc>
                  <a:txBody>
                    <a:bodyPr/>
                    <a:lstStyle/>
                    <a:p>
                      <a:pPr algn="ctr">
                        <a:lnSpc>
                          <a:spcPct val="300000"/>
                        </a:lnSpc>
                      </a:pPr>
                      <a:r>
                        <a:rPr lang="en-US" sz="1800" dirty="0">
                          <a:latin typeface="Times New Roman" panose="02020603050405020304" pitchFamily="18" charset="0"/>
                          <a:cs typeface="Times New Roman" panose="02020603050405020304" pitchFamily="18" charset="0"/>
                        </a:rPr>
                        <a:t>PASSED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4413084"/>
                  </a:ext>
                </a:extLst>
              </a:tr>
              <a:tr h="2313211">
                <a:tc>
                  <a:txBody>
                    <a:bodyPr/>
                    <a:lstStyle/>
                    <a:p>
                      <a:pPr algn="ctr">
                        <a:lnSpc>
                          <a:spcPct val="300000"/>
                        </a:lnSpc>
                      </a:pP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a:tc>
                <a:tc>
                  <a:txBody>
                    <a:bodyPr/>
                    <a:lstStyle/>
                    <a:p>
                      <a:endParaRPr lang="en-IN" dirty="0"/>
                    </a:p>
                  </a:txBody>
                  <a:tcPr/>
                </a:tc>
                <a:tc>
                  <a:txBody>
                    <a:bodyPr/>
                    <a:lstStyle/>
                    <a:p>
                      <a:pPr lvl="0" algn="r">
                        <a:lnSpc>
                          <a:spcPct val="150000"/>
                        </a:lnSpc>
                      </a:pPr>
                      <a:endParaRPr lang="en-IN" sz="2000" dirty="0">
                        <a:latin typeface="Times New Roman" panose="02020603050405020304" pitchFamily="18" charset="0"/>
                        <a:cs typeface="Times New Roman" panose="02020603050405020304" pitchFamily="18" charset="0"/>
                      </a:endParaRPr>
                    </a:p>
                  </a:txBody>
                  <a:tcPr/>
                </a:tc>
                <a:tc>
                  <a:txBody>
                    <a:bodyPr/>
                    <a:lstStyle/>
                    <a:p>
                      <a:pPr>
                        <a:lnSpc>
                          <a:spcPct val="150000"/>
                        </a:lnSpc>
                      </a:pP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PASSED</a:t>
                      </a:r>
                      <a:endParaRPr lang="en-IN" sz="2000" dirty="0">
                        <a:latin typeface="Times New Roman" panose="02020603050405020304" pitchFamily="18" charset="0"/>
                        <a:cs typeface="Times New Roman" panose="02020603050405020304" pitchFamily="18" charset="0"/>
                      </a:endParaRPr>
                    </a:p>
                    <a:p>
                      <a:endParaRPr lang="en-IN" dirty="0"/>
                    </a:p>
                  </a:txBody>
                  <a:tcPr/>
                </a:tc>
                <a:extLst>
                  <a:ext uri="{0D108BD9-81ED-4DB2-BD59-A6C34878D82A}">
                    <a16:rowId xmlns:a16="http://schemas.microsoft.com/office/drawing/2014/main" val="836001350"/>
                  </a:ext>
                </a:extLst>
              </a:tr>
            </a:tbl>
          </a:graphicData>
        </a:graphic>
      </p:graphicFrame>
      <p:pic>
        <p:nvPicPr>
          <p:cNvPr id="5" name="image19.png" descr="image19.png">
            <a:extLst>
              <a:ext uri="{FF2B5EF4-FFF2-40B4-BE49-F238E27FC236}">
                <a16:creationId xmlns:a16="http://schemas.microsoft.com/office/drawing/2014/main" id="{B1A3A47A-8F2F-4677-82AC-2A045FB86F16}"/>
              </a:ext>
            </a:extLst>
          </p:cNvPr>
          <p:cNvPicPr>
            <a:picLocks noChangeAspect="1"/>
          </p:cNvPicPr>
          <p:nvPr/>
        </p:nvPicPr>
        <p:blipFill>
          <a:blip r:embed="rId2"/>
          <a:stretch>
            <a:fillRect/>
          </a:stretch>
        </p:blipFill>
        <p:spPr>
          <a:xfrm>
            <a:off x="4241254" y="1881960"/>
            <a:ext cx="2712672" cy="2132929"/>
          </a:xfrm>
          <a:prstGeom prst="rect">
            <a:avLst/>
          </a:prstGeom>
          <a:ln w="12700">
            <a:miter lim="400000"/>
            <a:headEnd/>
            <a:tailEnd/>
          </a:ln>
        </p:spPr>
      </p:pic>
      <p:pic>
        <p:nvPicPr>
          <p:cNvPr id="7" name="Picture 6">
            <a:extLst>
              <a:ext uri="{FF2B5EF4-FFF2-40B4-BE49-F238E27FC236}">
                <a16:creationId xmlns:a16="http://schemas.microsoft.com/office/drawing/2014/main" id="{02DAEBF9-0C74-4909-BD88-E11698149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3613" y="1861408"/>
            <a:ext cx="2789471" cy="2092633"/>
          </a:xfrm>
          <a:prstGeom prst="rect">
            <a:avLst/>
          </a:prstGeom>
        </p:spPr>
      </p:pic>
      <p:pic>
        <p:nvPicPr>
          <p:cNvPr id="9" name="Picture 8">
            <a:extLst>
              <a:ext uri="{FF2B5EF4-FFF2-40B4-BE49-F238E27FC236}">
                <a16:creationId xmlns:a16="http://schemas.microsoft.com/office/drawing/2014/main" id="{6F2B0E82-7A9E-4785-A621-D6FF4C0965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1254" y="4184815"/>
            <a:ext cx="2712672" cy="2132929"/>
          </a:xfrm>
          <a:prstGeom prst="rect">
            <a:avLst/>
          </a:prstGeom>
        </p:spPr>
      </p:pic>
      <p:pic>
        <p:nvPicPr>
          <p:cNvPr id="11" name="Picture 10">
            <a:extLst>
              <a:ext uri="{FF2B5EF4-FFF2-40B4-BE49-F238E27FC236}">
                <a16:creationId xmlns:a16="http://schemas.microsoft.com/office/drawing/2014/main" id="{CC879DFD-243E-4DB2-893A-88D1F1822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3613" y="4184815"/>
            <a:ext cx="2789470" cy="2132929"/>
          </a:xfrm>
          <a:prstGeom prst="rect">
            <a:avLst/>
          </a:prstGeom>
        </p:spPr>
      </p:pic>
      <p:pic>
        <p:nvPicPr>
          <p:cNvPr id="13" name="Picture 12">
            <a:extLst>
              <a:ext uri="{FF2B5EF4-FFF2-40B4-BE49-F238E27FC236}">
                <a16:creationId xmlns:a16="http://schemas.microsoft.com/office/drawing/2014/main" id="{37A2415F-F9C7-4904-87F8-A6C653D698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3063" y="1861408"/>
            <a:ext cx="2455084" cy="2153481"/>
          </a:xfrm>
          <a:prstGeom prst="rect">
            <a:avLst/>
          </a:prstGeom>
        </p:spPr>
      </p:pic>
      <p:pic>
        <p:nvPicPr>
          <p:cNvPr id="15" name="Picture 14">
            <a:extLst>
              <a:ext uri="{FF2B5EF4-FFF2-40B4-BE49-F238E27FC236}">
                <a16:creationId xmlns:a16="http://schemas.microsoft.com/office/drawing/2014/main" id="{83D62032-C2A4-40F9-8E91-064F586F5D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3063" y="4184815"/>
            <a:ext cx="2455084" cy="2132928"/>
          </a:xfrm>
          <a:prstGeom prst="rect">
            <a:avLst/>
          </a:prstGeom>
        </p:spPr>
      </p:pic>
      <p:sp>
        <p:nvSpPr>
          <p:cNvPr id="16" name="TextBox 15">
            <a:extLst>
              <a:ext uri="{FF2B5EF4-FFF2-40B4-BE49-F238E27FC236}">
                <a16:creationId xmlns:a16="http://schemas.microsoft.com/office/drawing/2014/main" id="{259DC9B1-1028-481A-B816-A4FCB5498A81}"/>
              </a:ext>
            </a:extLst>
          </p:cNvPr>
          <p:cNvSpPr txBox="1"/>
          <p:nvPr/>
        </p:nvSpPr>
        <p:spPr>
          <a:xfrm>
            <a:off x="1810139" y="177282"/>
            <a:ext cx="9050694"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en-US" sz="3600" b="1" dirty="0">
                <a:latin typeface="Times New Roman" panose="02020603050405020304" pitchFamily="18" charset="0"/>
                <a:cs typeface="Times New Roman" panose="02020603050405020304" pitchFamily="18" charset="0"/>
              </a:rPr>
              <a:t>CATEGORIZATION OF SHIPS</a:t>
            </a:r>
            <a:endParaRPr kumimoji="0" lang="en-IN" sz="36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a:endParaRPr>
          </a:p>
        </p:txBody>
      </p:sp>
    </p:spTree>
    <p:extLst>
      <p:ext uri="{BB962C8B-B14F-4D97-AF65-F5344CB8AC3E}">
        <p14:creationId xmlns:p14="http://schemas.microsoft.com/office/powerpoint/2010/main" val="28942712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50E2D92-4EF9-45E4-A8C3-E185B35A8E7E}"/>
              </a:ext>
            </a:extLst>
          </p:cNvPr>
          <p:cNvSpPr>
            <a:spLocks noGrp="1"/>
          </p:cNvSpPr>
          <p:nvPr>
            <p:ph type="body" idx="1"/>
          </p:nvPr>
        </p:nvSpPr>
        <p:spPr>
          <a:xfrm>
            <a:off x="335902" y="1825624"/>
            <a:ext cx="11392678" cy="4696473"/>
          </a:xfrm>
        </p:spPr>
        <p:txBody>
          <a:bodyPr>
            <a:noAutofit/>
          </a:bodyPr>
          <a:lstStyle/>
          <a:p>
            <a:pPr marL="0" indent="0">
              <a:lnSpc>
                <a:spcPct val="250000"/>
              </a:lnSpc>
              <a:buNone/>
            </a:pPr>
            <a:r>
              <a:rPr lang="en-IN" sz="2000" dirty="0">
                <a:latin typeface="Times New Roman" panose="02020603050405020304" pitchFamily="18" charset="0"/>
                <a:cs typeface="Times New Roman" panose="02020603050405020304" pitchFamily="18" charset="0"/>
              </a:rPr>
              <a:t>Mask R-CNN achieves 92.3% of accuracy rate </a:t>
            </a:r>
            <a:r>
              <a:rPr lang="en-US" sz="2000" dirty="0">
                <a:latin typeface="Times New Roman" panose="02020603050405020304" pitchFamily="18" charset="0"/>
                <a:cs typeface="Times New Roman" panose="02020603050405020304" pitchFamily="18" charset="0"/>
              </a:rPr>
              <a:t>by solving imbalanced problems, which yields improvement over Yolo v3 and Rotational Libra R-CNN. It achieves an detection rate of 30.3 frames. Our method has the best accuracy which is higher than R2CNN by 7.35%. A key reason is that our method achieves more discriminative features and better convergence. In addition, for the arbitrarily oriented slim ship, the rotational region detection branch is designed to eliminate the redundant background.</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7576944-A6AD-45CC-B792-5DF42F5A017F}"/>
              </a:ext>
            </a:extLst>
          </p:cNvPr>
          <p:cNvSpPr txBox="1"/>
          <p:nvPr/>
        </p:nvSpPr>
        <p:spPr>
          <a:xfrm>
            <a:off x="912845" y="513183"/>
            <a:ext cx="10366310" cy="70788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en-US" sz="4000" b="1" dirty="0">
                <a:latin typeface="Times New Roman" panose="02020603050405020304" pitchFamily="18" charset="0"/>
                <a:cs typeface="Times New Roman" panose="02020603050405020304" pitchFamily="18" charset="0"/>
              </a:rPr>
              <a:t>PERFORMANCE ANALYSIS</a:t>
            </a:r>
            <a:endParaRPr kumimoji="0" lang="en-IN" sz="40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a:endParaRPr>
          </a:p>
        </p:txBody>
      </p:sp>
    </p:spTree>
    <p:extLst>
      <p:ext uri="{BB962C8B-B14F-4D97-AF65-F5344CB8AC3E}">
        <p14:creationId xmlns:p14="http://schemas.microsoft.com/office/powerpoint/2010/main" val="15350183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CREENSHOTS-DATASETS"/>
          <p:cNvSpPr txBox="1"/>
          <p:nvPr/>
        </p:nvSpPr>
        <p:spPr>
          <a:xfrm>
            <a:off x="566737" y="190500"/>
            <a:ext cx="9858376"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  SCREENSHOTS-DATASETS</a:t>
            </a:r>
          </a:p>
        </p:txBody>
      </p:sp>
      <p:pic>
        <p:nvPicPr>
          <p:cNvPr id="247" name="image11.png" descr="image11.png"/>
          <p:cNvPicPr>
            <a:picLocks noChangeAspect="1"/>
          </p:cNvPicPr>
          <p:nvPr/>
        </p:nvPicPr>
        <p:blipFill>
          <a:blip r:embed="rId2"/>
          <a:stretch>
            <a:fillRect/>
          </a:stretch>
        </p:blipFill>
        <p:spPr>
          <a:xfrm>
            <a:off x="434282" y="1725233"/>
            <a:ext cx="10737510" cy="708723"/>
          </a:xfrm>
          <a:prstGeom prst="rect">
            <a:avLst/>
          </a:prstGeom>
          <a:ln w="12700">
            <a:miter lim="400000"/>
            <a:headEnd/>
            <a:tailEnd/>
          </a:ln>
        </p:spPr>
      </p:pic>
      <p:pic>
        <p:nvPicPr>
          <p:cNvPr id="248" name="image12.png" descr="image12.png"/>
          <p:cNvPicPr>
            <a:picLocks noChangeAspect="1"/>
          </p:cNvPicPr>
          <p:nvPr/>
        </p:nvPicPr>
        <p:blipFill>
          <a:blip r:embed="rId3"/>
          <a:stretch>
            <a:fillRect/>
          </a:stretch>
        </p:blipFill>
        <p:spPr>
          <a:xfrm>
            <a:off x="434282" y="3245331"/>
            <a:ext cx="5266875" cy="3506145"/>
          </a:xfrm>
          <a:prstGeom prst="rect">
            <a:avLst/>
          </a:prstGeom>
          <a:ln w="12700">
            <a:miter lim="400000"/>
            <a:headEnd/>
            <a:tailEnd/>
          </a:ln>
        </p:spPr>
      </p:pic>
      <p:sp>
        <p:nvSpPr>
          <p:cNvPr id="249"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26</a:t>
            </a:fld>
            <a:endParaRPr/>
          </a:p>
        </p:txBody>
      </p:sp>
      <p:sp>
        <p:nvSpPr>
          <p:cNvPr id="2" name="TextBox 1">
            <a:extLst>
              <a:ext uri="{FF2B5EF4-FFF2-40B4-BE49-F238E27FC236}">
                <a16:creationId xmlns:a16="http://schemas.microsoft.com/office/drawing/2014/main" id="{DDD1A1CD-C9BD-4C6A-8EE3-A5996CDFAA03}"/>
              </a:ext>
            </a:extLst>
          </p:cNvPr>
          <p:cNvSpPr txBox="1"/>
          <p:nvPr/>
        </p:nvSpPr>
        <p:spPr>
          <a:xfrm>
            <a:off x="434282" y="1250302"/>
            <a:ext cx="2383563" cy="3693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b="1" dirty="0">
                <a:latin typeface="Times New Roman" panose="02020603050405020304" pitchFamily="18" charset="0"/>
                <a:cs typeface="Times New Roman" panose="02020603050405020304" pitchFamily="18" charset="0"/>
              </a:rPr>
              <a:t>STEP 1:</a:t>
            </a:r>
            <a:endParaRPr kumimoji="0" lang="en-IN" sz="1800" b="1"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a:endParaRPr>
          </a:p>
        </p:txBody>
      </p:sp>
      <p:sp>
        <p:nvSpPr>
          <p:cNvPr id="8" name="TextBox 7">
            <a:extLst>
              <a:ext uri="{FF2B5EF4-FFF2-40B4-BE49-F238E27FC236}">
                <a16:creationId xmlns:a16="http://schemas.microsoft.com/office/drawing/2014/main" id="{6E12B4EE-7958-4975-A7D2-94B8CE87E2CE}"/>
              </a:ext>
            </a:extLst>
          </p:cNvPr>
          <p:cNvSpPr txBox="1"/>
          <p:nvPr/>
        </p:nvSpPr>
        <p:spPr>
          <a:xfrm>
            <a:off x="434282" y="2743647"/>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2:</a:t>
            </a:r>
            <a:endParaRPr lang="en-IN"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13.png" descr="image13.png"/>
          <p:cNvPicPr>
            <a:picLocks noChangeAspect="1"/>
          </p:cNvPicPr>
          <p:nvPr/>
        </p:nvPicPr>
        <p:blipFill>
          <a:blip r:embed="rId2"/>
          <a:stretch>
            <a:fillRect/>
          </a:stretch>
        </p:blipFill>
        <p:spPr>
          <a:xfrm>
            <a:off x="0" y="866750"/>
            <a:ext cx="6400800" cy="3054099"/>
          </a:xfrm>
          <a:prstGeom prst="rect">
            <a:avLst/>
          </a:prstGeom>
          <a:ln w="12700">
            <a:miter lim="400000"/>
            <a:headEnd/>
            <a:tailEnd/>
          </a:ln>
        </p:spPr>
      </p:pic>
      <p:pic>
        <p:nvPicPr>
          <p:cNvPr id="252" name="image14.png" descr="image14.png"/>
          <p:cNvPicPr>
            <a:picLocks noChangeAspect="1"/>
          </p:cNvPicPr>
          <p:nvPr/>
        </p:nvPicPr>
        <p:blipFill>
          <a:blip r:embed="rId3"/>
          <a:stretch>
            <a:fillRect/>
          </a:stretch>
        </p:blipFill>
        <p:spPr>
          <a:xfrm>
            <a:off x="5906815" y="3050662"/>
            <a:ext cx="6051406" cy="3601052"/>
          </a:xfrm>
          <a:prstGeom prst="rect">
            <a:avLst/>
          </a:prstGeom>
          <a:ln w="12700">
            <a:miter lim="400000"/>
            <a:headEnd/>
            <a:tailEnd/>
          </a:ln>
        </p:spPr>
      </p:pic>
      <p:sp>
        <p:nvSpPr>
          <p:cNvPr id="253"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27</a:t>
            </a:fld>
            <a:endParaRPr/>
          </a:p>
        </p:txBody>
      </p:sp>
      <p:sp>
        <p:nvSpPr>
          <p:cNvPr id="6" name="TextBox 5">
            <a:extLst>
              <a:ext uri="{FF2B5EF4-FFF2-40B4-BE49-F238E27FC236}">
                <a16:creationId xmlns:a16="http://schemas.microsoft.com/office/drawing/2014/main" id="{E1986983-7D33-4774-A464-F2FE8FADB0F5}"/>
              </a:ext>
            </a:extLst>
          </p:cNvPr>
          <p:cNvSpPr txBox="1"/>
          <p:nvPr/>
        </p:nvSpPr>
        <p:spPr>
          <a:xfrm>
            <a:off x="303246" y="333183"/>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3:</a:t>
            </a:r>
            <a:endParaRPr lang="en-IN" dirty="0"/>
          </a:p>
        </p:txBody>
      </p:sp>
      <p:sp>
        <p:nvSpPr>
          <p:cNvPr id="8" name="TextBox 7">
            <a:extLst>
              <a:ext uri="{FF2B5EF4-FFF2-40B4-BE49-F238E27FC236}">
                <a16:creationId xmlns:a16="http://schemas.microsoft.com/office/drawing/2014/main" id="{FAF1D260-B0BC-47C8-A14A-464035D3B270}"/>
              </a:ext>
            </a:extLst>
          </p:cNvPr>
          <p:cNvSpPr txBox="1"/>
          <p:nvPr/>
        </p:nvSpPr>
        <p:spPr>
          <a:xfrm>
            <a:off x="6400800" y="2414547"/>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4:</a:t>
            </a:r>
            <a:endParaRPr lang="en-IN"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mage15.png" descr="image15.png"/>
          <p:cNvPicPr>
            <a:picLocks noChangeAspect="1"/>
          </p:cNvPicPr>
          <p:nvPr/>
        </p:nvPicPr>
        <p:blipFill>
          <a:blip r:embed="rId2"/>
          <a:stretch>
            <a:fillRect/>
          </a:stretch>
        </p:blipFill>
        <p:spPr>
          <a:xfrm>
            <a:off x="125645" y="705501"/>
            <a:ext cx="5626180" cy="3320624"/>
          </a:xfrm>
          <a:prstGeom prst="rect">
            <a:avLst/>
          </a:prstGeom>
          <a:ln w="12700">
            <a:miter lim="400000"/>
            <a:headEnd/>
            <a:tailEnd/>
          </a:ln>
        </p:spPr>
      </p:pic>
      <p:pic>
        <p:nvPicPr>
          <p:cNvPr id="256" name="image16.png" descr="image16.png"/>
          <p:cNvPicPr>
            <a:picLocks noChangeAspect="1"/>
          </p:cNvPicPr>
          <p:nvPr/>
        </p:nvPicPr>
        <p:blipFill>
          <a:blip r:embed="rId3"/>
          <a:stretch>
            <a:fillRect/>
          </a:stretch>
        </p:blipFill>
        <p:spPr>
          <a:xfrm>
            <a:off x="5847529" y="3429001"/>
            <a:ext cx="6062873" cy="3249322"/>
          </a:xfrm>
          <a:prstGeom prst="rect">
            <a:avLst/>
          </a:prstGeom>
          <a:ln w="12700">
            <a:miter lim="400000"/>
            <a:headEnd/>
            <a:tailEnd/>
          </a:ln>
        </p:spPr>
      </p:pic>
      <p:sp>
        <p:nvSpPr>
          <p:cNvPr id="257"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28</a:t>
            </a:fld>
            <a:endParaRPr/>
          </a:p>
        </p:txBody>
      </p:sp>
      <p:sp>
        <p:nvSpPr>
          <p:cNvPr id="6" name="TextBox 5">
            <a:extLst>
              <a:ext uri="{FF2B5EF4-FFF2-40B4-BE49-F238E27FC236}">
                <a16:creationId xmlns:a16="http://schemas.microsoft.com/office/drawing/2014/main" id="{2D5693C4-3037-4055-BB85-44A77C0A933C}"/>
              </a:ext>
            </a:extLst>
          </p:cNvPr>
          <p:cNvSpPr txBox="1"/>
          <p:nvPr/>
        </p:nvSpPr>
        <p:spPr>
          <a:xfrm>
            <a:off x="125645" y="179677"/>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5:</a:t>
            </a:r>
            <a:endParaRPr lang="en-IN" dirty="0"/>
          </a:p>
        </p:txBody>
      </p:sp>
      <p:sp>
        <p:nvSpPr>
          <p:cNvPr id="8" name="TextBox 7">
            <a:extLst>
              <a:ext uri="{FF2B5EF4-FFF2-40B4-BE49-F238E27FC236}">
                <a16:creationId xmlns:a16="http://schemas.microsoft.com/office/drawing/2014/main" id="{CB8508F8-7FC8-4677-AF80-484A6B263263}"/>
              </a:ext>
            </a:extLst>
          </p:cNvPr>
          <p:cNvSpPr txBox="1"/>
          <p:nvPr/>
        </p:nvSpPr>
        <p:spPr>
          <a:xfrm>
            <a:off x="5847529" y="2880440"/>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6:</a:t>
            </a:r>
            <a:endParaRPr lang="en-IN"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image17.png" descr="image17.png"/>
          <p:cNvPicPr>
            <a:picLocks noChangeAspect="1"/>
          </p:cNvPicPr>
          <p:nvPr/>
        </p:nvPicPr>
        <p:blipFill>
          <a:blip r:embed="rId2"/>
          <a:stretch>
            <a:fillRect/>
          </a:stretch>
        </p:blipFill>
        <p:spPr>
          <a:xfrm>
            <a:off x="195307" y="766762"/>
            <a:ext cx="5726099" cy="3846344"/>
          </a:xfrm>
          <a:prstGeom prst="rect">
            <a:avLst/>
          </a:prstGeom>
          <a:ln w="12700">
            <a:miter lim="400000"/>
            <a:headEnd/>
            <a:tailEnd/>
          </a:ln>
        </p:spPr>
      </p:pic>
      <p:pic>
        <p:nvPicPr>
          <p:cNvPr id="260" name="image18.png" descr="image18.png"/>
          <p:cNvPicPr>
            <a:picLocks noChangeAspect="1"/>
          </p:cNvPicPr>
          <p:nvPr/>
        </p:nvPicPr>
        <p:blipFill>
          <a:blip r:embed="rId3"/>
          <a:stretch>
            <a:fillRect/>
          </a:stretch>
        </p:blipFill>
        <p:spPr>
          <a:xfrm>
            <a:off x="6542843" y="2689934"/>
            <a:ext cx="5453850" cy="3994090"/>
          </a:xfrm>
          <a:prstGeom prst="rect">
            <a:avLst/>
          </a:prstGeom>
          <a:ln w="12700">
            <a:miter lim="400000"/>
            <a:headEnd/>
            <a:tailEnd/>
          </a:ln>
        </p:spPr>
      </p:pic>
      <p:sp>
        <p:nvSpPr>
          <p:cNvPr id="261"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29</a:t>
            </a:fld>
            <a:endParaRPr/>
          </a:p>
        </p:txBody>
      </p:sp>
      <p:sp>
        <p:nvSpPr>
          <p:cNvPr id="6" name="TextBox 5">
            <a:extLst>
              <a:ext uri="{FF2B5EF4-FFF2-40B4-BE49-F238E27FC236}">
                <a16:creationId xmlns:a16="http://schemas.microsoft.com/office/drawing/2014/main" id="{654A4563-864C-4EB6-A4C6-6ECF49AC1CF1}"/>
              </a:ext>
            </a:extLst>
          </p:cNvPr>
          <p:cNvSpPr txBox="1"/>
          <p:nvPr/>
        </p:nvSpPr>
        <p:spPr>
          <a:xfrm>
            <a:off x="195307" y="249208"/>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7:</a:t>
            </a:r>
            <a:endParaRPr lang="en-IN" dirty="0"/>
          </a:p>
        </p:txBody>
      </p:sp>
      <p:sp>
        <p:nvSpPr>
          <p:cNvPr id="8" name="TextBox 7">
            <a:extLst>
              <a:ext uri="{FF2B5EF4-FFF2-40B4-BE49-F238E27FC236}">
                <a16:creationId xmlns:a16="http://schemas.microsoft.com/office/drawing/2014/main" id="{005AAB23-5830-4B04-B1EB-6160EF85ABEA}"/>
              </a:ext>
            </a:extLst>
          </p:cNvPr>
          <p:cNvSpPr txBox="1"/>
          <p:nvPr/>
        </p:nvSpPr>
        <p:spPr>
          <a:xfrm>
            <a:off x="6542843" y="2217966"/>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8:</a:t>
            </a:r>
            <a:endParaRPr lang="en-IN"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TRODUCTION"/>
          <p:cNvSpPr txBox="1"/>
          <p:nvPr/>
        </p:nvSpPr>
        <p:spPr>
          <a:xfrm>
            <a:off x="1100830" y="168676"/>
            <a:ext cx="9925237" cy="605416"/>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INTRODUCTION</a:t>
            </a:r>
          </a:p>
        </p:txBody>
      </p:sp>
      <p:sp>
        <p:nvSpPr>
          <p:cNvPr id="123" name="Ship detection from remote sensing imagery has been a major application for maritime security. When talking about maritime security, we have to consider many things like traffic surveillance, protection against illegal fisheries, oil discharge control, a"/>
          <p:cNvSpPr txBox="1"/>
          <p:nvPr/>
        </p:nvSpPr>
        <p:spPr>
          <a:xfrm>
            <a:off x="435006" y="1313894"/>
            <a:ext cx="11416683" cy="4374414"/>
          </a:xfrm>
          <a:prstGeom prst="rect">
            <a:avLst/>
          </a:prstGeom>
          <a:ln w="12700">
            <a:miter lim="400000"/>
          </a:ln>
        </p:spPr>
        <p:txBody>
          <a:bodyPr lIns="45718" tIns="45718" rIns="45718" bIns="45718">
            <a:spAutoFit/>
          </a:bodyPr>
          <a:lstStyle/>
          <a:p>
            <a:pPr marL="285750" indent="-285750">
              <a:lnSpc>
                <a:spcPct val="150000"/>
              </a:lnSpc>
              <a:buSzPct val="100000"/>
              <a:buFont typeface="Arial" panose="020B0604020202020204"/>
              <a:buChar char="•"/>
              <a:defRPr sz="1600">
                <a:latin typeface="Times New Roman" panose="02020603050405020304"/>
                <a:ea typeface="Times New Roman" panose="02020603050405020304"/>
                <a:cs typeface="Times New Roman" panose="02020603050405020304"/>
                <a:sym typeface="Times New Roman" panose="02020603050405020304"/>
              </a:defRPr>
            </a:pPr>
            <a:r>
              <a:t>Ship detection from remote sensing imagery has been a major application for maritime security. When talking about maritime security, we have to consider many things like traffic surveillance, protection against illegal fisheries, oil discharge control, and sea pollution monitoring. Automated Identification System (AIS) is very effective at monitoring ships which are legally required to install a VHF transponder but fail to detect those which are not and those which disconnect their transponder.</a:t>
            </a:r>
          </a:p>
          <a:p>
            <a:pPr marL="285750" indent="-285750">
              <a:lnSpc>
                <a:spcPct val="150000"/>
              </a:lnSpc>
              <a:buSzPct val="100000"/>
              <a:buFont typeface="Arial" panose="020B0604020202020204"/>
              <a:buChar char="•"/>
              <a:defRPr sz="1600">
                <a:latin typeface="Times New Roman" panose="02020603050405020304"/>
                <a:ea typeface="Times New Roman" panose="02020603050405020304"/>
                <a:cs typeface="Times New Roman" panose="02020603050405020304"/>
                <a:sym typeface="Times New Roman" panose="02020603050405020304"/>
              </a:defRPr>
            </a:pPr>
            <a:endParaRPr/>
          </a:p>
          <a:p>
            <a:pPr marL="285750" indent="-285750">
              <a:lnSpc>
                <a:spcPct val="150000"/>
              </a:lnSpc>
              <a:buSzPct val="100000"/>
              <a:buFont typeface="Arial" panose="020B0604020202020204"/>
              <a:buChar char="•"/>
              <a:defRPr sz="1600">
                <a:latin typeface="Times New Roman" panose="02020603050405020304"/>
                <a:ea typeface="Times New Roman" panose="02020603050405020304"/>
                <a:cs typeface="Times New Roman" panose="02020603050405020304"/>
                <a:sym typeface="Times New Roman" panose="02020603050405020304"/>
              </a:defRPr>
            </a:pPr>
            <a:r>
              <a:t>Another most common approach is the CFAR-constant false rate use to detect targets with threshold with pixel’s amplitude hence it is difficult to extract features. In addition, these methods are typically dependent on the statistical distribution of sea clutter, leading to poor robustness for new SAR imagery. For extraction of ship all they need is synthetic aperture radar (SAR) images or panchromatic images as they are of high resolution. Monitoring of ships from satellite images helps in timely and periodic checking for anonymous movements in their territory region. Though in real time application it is much more complex and computation should be done considering this real time factor while detection and recognition. Remote sensing plays a very important role in monitoring ships as it operates from some distance and has a wide monitoring range. At the same time the sea surface gives better valid information than the appearance of ship.</a:t>
            </a:r>
          </a:p>
        </p:txBody>
      </p:sp>
      <p:sp>
        <p:nvSpPr>
          <p:cNvPr id="124"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image19.png" descr="image19.png"/>
          <p:cNvPicPr>
            <a:picLocks noChangeAspect="1"/>
          </p:cNvPicPr>
          <p:nvPr/>
        </p:nvPicPr>
        <p:blipFill>
          <a:blip r:embed="rId2"/>
          <a:stretch>
            <a:fillRect/>
          </a:stretch>
        </p:blipFill>
        <p:spPr>
          <a:xfrm>
            <a:off x="105172" y="732136"/>
            <a:ext cx="5875750" cy="3970493"/>
          </a:xfrm>
          <a:prstGeom prst="rect">
            <a:avLst/>
          </a:prstGeom>
          <a:ln w="12700">
            <a:miter lim="400000"/>
            <a:headEnd/>
            <a:tailEnd/>
          </a:ln>
        </p:spPr>
      </p:pic>
      <p:pic>
        <p:nvPicPr>
          <p:cNvPr id="264" name="image20.png" descr="image20.png"/>
          <p:cNvPicPr>
            <a:picLocks noChangeAspect="1"/>
          </p:cNvPicPr>
          <p:nvPr/>
        </p:nvPicPr>
        <p:blipFill>
          <a:blip r:embed="rId3"/>
          <a:stretch>
            <a:fillRect/>
          </a:stretch>
        </p:blipFill>
        <p:spPr>
          <a:xfrm>
            <a:off x="6442230" y="2442967"/>
            <a:ext cx="5548544" cy="4276566"/>
          </a:xfrm>
          <a:prstGeom prst="rect">
            <a:avLst/>
          </a:prstGeom>
          <a:ln w="12700">
            <a:miter lim="400000"/>
            <a:headEnd/>
            <a:tailEnd/>
          </a:ln>
        </p:spPr>
      </p:pic>
      <p:sp>
        <p:nvSpPr>
          <p:cNvPr id="265"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30</a:t>
            </a:fld>
            <a:endParaRPr/>
          </a:p>
        </p:txBody>
      </p:sp>
      <p:sp>
        <p:nvSpPr>
          <p:cNvPr id="6" name="TextBox 5">
            <a:extLst>
              <a:ext uri="{FF2B5EF4-FFF2-40B4-BE49-F238E27FC236}">
                <a16:creationId xmlns:a16="http://schemas.microsoft.com/office/drawing/2014/main" id="{A69AE1B0-9336-4D8E-9067-433CF04E90E9}"/>
              </a:ext>
            </a:extLst>
          </p:cNvPr>
          <p:cNvSpPr txBox="1"/>
          <p:nvPr/>
        </p:nvSpPr>
        <p:spPr>
          <a:xfrm>
            <a:off x="105172" y="295861"/>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9:</a:t>
            </a:r>
            <a:endParaRPr lang="en-IN" dirty="0"/>
          </a:p>
        </p:txBody>
      </p:sp>
      <p:sp>
        <p:nvSpPr>
          <p:cNvPr id="8" name="TextBox 7">
            <a:extLst>
              <a:ext uri="{FF2B5EF4-FFF2-40B4-BE49-F238E27FC236}">
                <a16:creationId xmlns:a16="http://schemas.microsoft.com/office/drawing/2014/main" id="{6625BA8B-3D66-4320-BC87-9459644DEBE9}"/>
              </a:ext>
            </a:extLst>
          </p:cNvPr>
          <p:cNvSpPr txBox="1"/>
          <p:nvPr/>
        </p:nvSpPr>
        <p:spPr>
          <a:xfrm>
            <a:off x="6442230" y="1872734"/>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10:</a:t>
            </a:r>
            <a:endParaRPr lang="en-IN"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image21.png" descr="image21.png"/>
          <p:cNvPicPr>
            <a:picLocks noChangeAspect="1"/>
          </p:cNvPicPr>
          <p:nvPr/>
        </p:nvPicPr>
        <p:blipFill>
          <a:blip r:embed="rId2"/>
          <a:stretch>
            <a:fillRect/>
          </a:stretch>
        </p:blipFill>
        <p:spPr>
          <a:xfrm>
            <a:off x="585741" y="709127"/>
            <a:ext cx="10768057" cy="5695164"/>
          </a:xfrm>
          <a:prstGeom prst="rect">
            <a:avLst/>
          </a:prstGeom>
          <a:ln w="12700">
            <a:miter lim="400000"/>
            <a:headEnd/>
            <a:tailEnd/>
          </a:ln>
        </p:spPr>
      </p:pic>
      <p:sp>
        <p:nvSpPr>
          <p:cNvPr id="268"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31</a:t>
            </a:fld>
            <a:endParaRPr/>
          </a:p>
        </p:txBody>
      </p:sp>
      <p:sp>
        <p:nvSpPr>
          <p:cNvPr id="5" name="TextBox 4">
            <a:extLst>
              <a:ext uri="{FF2B5EF4-FFF2-40B4-BE49-F238E27FC236}">
                <a16:creationId xmlns:a16="http://schemas.microsoft.com/office/drawing/2014/main" id="{CAB87048-2DE0-4C22-AC36-413A6AE757D6}"/>
              </a:ext>
            </a:extLst>
          </p:cNvPr>
          <p:cNvSpPr txBox="1"/>
          <p:nvPr/>
        </p:nvSpPr>
        <p:spPr>
          <a:xfrm>
            <a:off x="585741" y="255222"/>
            <a:ext cx="609755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b="1" dirty="0">
                <a:latin typeface="Times New Roman" panose="02020603050405020304" pitchFamily="18" charset="0"/>
                <a:cs typeface="Times New Roman" panose="02020603050405020304" pitchFamily="18" charset="0"/>
              </a:rPr>
              <a:t>STEP 11:</a:t>
            </a:r>
            <a:endParaRPr lang="en-IN"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In this article, we investigate the constraints of thick dissemination and various sizes. Therefore, we propose R- Libra R-CNN, a rotational Libra R-CNN for transport discovery. BFP module and IOU-BS module are presented with the inspiration of separatin"/>
          <p:cNvSpPr txBox="1"/>
          <p:nvPr/>
        </p:nvSpPr>
        <p:spPr>
          <a:xfrm>
            <a:off x="467345" y="1153733"/>
            <a:ext cx="11469952" cy="4941733"/>
          </a:xfrm>
          <a:prstGeom prst="rect">
            <a:avLst/>
          </a:prstGeom>
          <a:ln w="12700">
            <a:miter lim="400000"/>
          </a:ln>
        </p:spPr>
        <p:txBody>
          <a:bodyPr lIns="45718" tIns="45718" rIns="45718" bIns="45718">
            <a:spAutoFit/>
          </a:bodyPr>
          <a:lstStyle/>
          <a:p>
            <a:pPr>
              <a:lnSpc>
                <a:spcPct val="200000"/>
              </a:lnSpc>
              <a:tabLst>
                <a:tab pos="457200" algn="l"/>
              </a:tabLst>
              <a:defRPr>
                <a:latin typeface="Times New Roman" panose="02020603050405020304"/>
                <a:ea typeface="Times New Roman" panose="02020603050405020304"/>
                <a:cs typeface="Times New Roman" panose="02020603050405020304"/>
                <a:sym typeface="Times New Roman" panose="02020603050405020304"/>
              </a:defRPr>
            </a:pPr>
            <a:r>
              <a:rPr sz="1600" dirty="0"/>
              <a:t>In this article, we investigate the constraints of thick dissemination and various sizes. Therefore, we propose </a:t>
            </a:r>
            <a:r>
              <a:rPr lang="en-US" sz="1600" dirty="0"/>
              <a:t>Mask</a:t>
            </a:r>
            <a:r>
              <a:rPr sz="1600" dirty="0"/>
              <a:t> R-CNN, a </a:t>
            </a:r>
            <a:r>
              <a:rPr lang="en-US" sz="1600" dirty="0"/>
              <a:t>mask </a:t>
            </a:r>
            <a:r>
              <a:rPr sz="1600" dirty="0"/>
              <a:t>R-CNN for transport discovery. BFP module and IOU-BS module are presented with the inspiration of separating discriminative highlights to conquer the effect of various sizes. Moreover, the rotational district location with adjusted L1 misfortune is at long last proposed to be hearty against the effect of thick appropriation. Our strategy can acquire reliable upgrades in exactness and perception. What's more, broad tests on the DOTA show that the proposed technique can acquire 3.43% than R2CNN and 4.09% than </a:t>
            </a:r>
            <a:r>
              <a:rPr lang="en-US" sz="1600" dirty="0"/>
              <a:t>mask </a:t>
            </a:r>
            <a:r>
              <a:rPr sz="1600" dirty="0"/>
              <a:t>R-CNN. Alongside transport recognizable proof, we propose boat characterization framework dependent on the structure and class of boats. The proposed framework would distinguish a boat, yet would likewise characterize it as a warship, load boat and journey transport. It would decrease the quantity of bogus cautions on the coast. We are proposing alongside transport location, a boat order dependent on the kind and classification of the boats. The proposed framework won't just distinguish a transport yet additionally arrange as war transport, holder transport and so on It will decrease the on shore bogus alerts.</a:t>
            </a:r>
          </a:p>
        </p:txBody>
      </p:sp>
      <p:sp>
        <p:nvSpPr>
          <p:cNvPr id="271" name="CONCLUSION AND FUTURE ENHANCEMENT"/>
          <p:cNvSpPr txBox="1"/>
          <p:nvPr/>
        </p:nvSpPr>
        <p:spPr>
          <a:xfrm>
            <a:off x="960266" y="417250"/>
            <a:ext cx="10271468" cy="544074"/>
          </a:xfrm>
          <a:prstGeom prst="rect">
            <a:avLst/>
          </a:prstGeom>
          <a:ln w="12700">
            <a:miter lim="400000"/>
          </a:ln>
        </p:spPr>
        <p:txBody>
          <a:bodyPr lIns="45718" tIns="45718" rIns="45718" bIns="45718">
            <a:spAutoFit/>
          </a:bodyPr>
          <a:lstStyle>
            <a:lvl1pPr algn="ctr">
              <a:defRPr sz="3200" b="1">
                <a:latin typeface="Times New Roman" panose="02020603050405020304"/>
                <a:ea typeface="Times New Roman" panose="02020603050405020304"/>
                <a:cs typeface="Times New Roman" panose="02020603050405020304"/>
                <a:sym typeface="Times New Roman" panose="02020603050405020304"/>
              </a:defRPr>
            </a:lvl1pPr>
          </a:lstStyle>
          <a:p>
            <a:r>
              <a:t>CONCLUSION AND FUTURE ENHANCEMENT</a:t>
            </a:r>
          </a:p>
        </p:txBody>
      </p:sp>
      <p:sp>
        <p:nvSpPr>
          <p:cNvPr id="272"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FERENCE"/>
          <p:cNvSpPr txBox="1">
            <a:spLocks noGrp="1"/>
          </p:cNvSpPr>
          <p:nvPr>
            <p:ph type="title"/>
          </p:nvPr>
        </p:nvSpPr>
        <p:spPr>
          <a:xfrm>
            <a:off x="838200" y="444500"/>
            <a:ext cx="10515600" cy="707392"/>
          </a:xfrm>
          <a:prstGeom prst="rect">
            <a:avLst/>
          </a:prstGeom>
        </p:spPr>
        <p:txBody>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REFERENCE</a:t>
            </a:r>
          </a:p>
        </p:txBody>
      </p:sp>
      <p:sp>
        <p:nvSpPr>
          <p:cNvPr id="275" name="[1] D. Zeiler, Graham W. Taylor and Rob Fergus,”Adaptive Deconvolutional Networks For Mid And High Level…"/>
          <p:cNvSpPr txBox="1">
            <a:spLocks noGrp="1"/>
          </p:cNvSpPr>
          <p:nvPr>
            <p:ph type="body" idx="1"/>
          </p:nvPr>
        </p:nvSpPr>
        <p:spPr>
          <a:xfrm>
            <a:off x="414018" y="1538605"/>
            <a:ext cx="11363328" cy="5048626"/>
          </a:xfrm>
          <a:prstGeom prst="rect">
            <a:avLst/>
          </a:prstGeom>
        </p:spPr>
        <p:txBody>
          <a:bodyPr/>
          <a:lstStyle/>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r>
              <a:t>[1] D. Zeiler, Graham W. Taylor and Rob Fergus,”Adaptive Deconvolutional Networks For Mid And High Level </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r>
              <a:t>Feature,”International Conference on Computer Vision, 2016</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lgn="just">
              <a:lnSpc>
                <a:spcPct val="100000"/>
              </a:lnSpc>
              <a:buSzTx/>
              <a:buNone/>
              <a:defRPr sz="1800">
                <a:latin typeface="Times New Roman" panose="02020603050405020304"/>
                <a:ea typeface="Times New Roman" panose="02020603050405020304"/>
                <a:cs typeface="Times New Roman" panose="02020603050405020304"/>
                <a:sym typeface="Times New Roman" panose="02020603050405020304"/>
              </a:defRPr>
            </a:pPr>
            <a:r>
              <a:t>[2] Kaiming He, Xiangyu Zhang, Shaoqing Ren, and Jian Sun,”Spatial Pyramid Pooling In Deep Convolutional Networks For Visual Recognition,”IEEE Transactions on Pattern Analysis and Machine Intelligence, 23 April 2015</a:t>
            </a:r>
          </a:p>
          <a:p>
            <a:pPr marL="0" indent="0" algn="just">
              <a:lnSpc>
                <a:spcPct val="100000"/>
              </a:lnSpc>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r>
              <a:t>[3] Karen Simonyan &amp; Andrew Zisserman,” Very Deep Convolutional Networks for Large-Scale Image Recognition,” Computer Vision and Pattern Recognition (cs.CV) ,2015</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r>
              <a:t>[4] Olaf Ronneberger, Philipp Fischer, and Thomas Brox,” U-Net: Convolutional Networks for Biomedical Image Segmentation,” International Conference on Medical Image Computing and Computer-Assisted Intervention,18 May 2015</a:t>
            </a:r>
          </a:p>
          <a:p>
            <a:pPr marL="0" indent="0">
              <a:lnSpc>
                <a:spcPct val="100000"/>
              </a:lnSpc>
              <a:spcBef>
                <a:spcPts val="0"/>
              </a:spcBef>
              <a:buSzTx/>
              <a:buNone/>
              <a:defRPr sz="1800"/>
            </a:pPr>
            <a:endParaRPr/>
          </a:p>
          <a:p>
            <a:pPr marL="0" indent="0" algn="just">
              <a:lnSpc>
                <a:spcPct val="150000"/>
              </a:lnSpc>
              <a:buSzTx/>
              <a:buNone/>
              <a:defRPr sz="1800">
                <a:latin typeface="Times New Roman" panose="02020603050405020304"/>
                <a:ea typeface="Times New Roman" panose="02020603050405020304"/>
                <a:cs typeface="Times New Roman" panose="02020603050405020304"/>
                <a:sym typeface="Times New Roman" panose="02020603050405020304"/>
              </a:defRPr>
            </a:pPr>
            <a:r>
              <a:t>[5] Vijay Badrinarayanan, Alex Kendall, Roberto Cipolla,”</a:t>
            </a:r>
            <a:r>
              <a:rPr b="1"/>
              <a:t> </a:t>
            </a:r>
            <a:r>
              <a:t>Segnet: A Deep Convolutional Encoder-Decoder</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r>
              <a:t>Architecture for Image Segmentation,” IEEE Transactions on Pattern Analysis and Machine Intelligence, 10 Oct 2016</a:t>
            </a:r>
          </a:p>
        </p:txBody>
      </p:sp>
      <p:sp>
        <p:nvSpPr>
          <p:cNvPr id="276"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6] Evan Shelhamer_, Jonathan Long_, and Trevor Darrell” Fully Convolutional Networks for Semantic Segmentation,” Proceedings of the IEEE Conference on Computer Vision and Pattern Recognition (CVPR),”20 May 2016…"/>
          <p:cNvSpPr txBox="1">
            <a:spLocks noGrp="1"/>
          </p:cNvSpPr>
          <p:nvPr>
            <p:ph type="body" idx="1"/>
          </p:nvPr>
        </p:nvSpPr>
        <p:spPr>
          <a:xfrm>
            <a:off x="615950" y="429893"/>
            <a:ext cx="10737850" cy="6104073"/>
          </a:xfrm>
          <a:prstGeom prst="rect">
            <a:avLst/>
          </a:prstGeom>
        </p:spPr>
        <p:txBody>
          <a:bodyPr/>
          <a:lstStyle/>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lnSpc>
                <a:spcPct val="100000"/>
              </a:lnSpc>
              <a:spcBef>
                <a:spcPts val="0"/>
              </a:spcBef>
              <a:buSzTx/>
              <a:buNone/>
              <a:defRPr sz="1800">
                <a:solidFill>
                  <a:srgbClr val="333333"/>
                </a:solidFill>
                <a:latin typeface="Times New Roman" panose="02020603050405020304"/>
                <a:ea typeface="Times New Roman" panose="02020603050405020304"/>
                <a:cs typeface="Times New Roman" panose="02020603050405020304"/>
                <a:sym typeface="Times New Roman" panose="02020603050405020304"/>
              </a:defRPr>
            </a:pPr>
            <a:r>
              <a:t>[6] </a:t>
            </a:r>
            <a:r>
              <a:rPr>
                <a:solidFill>
                  <a:srgbClr val="000000"/>
                </a:solidFill>
              </a:rPr>
              <a:t>Evan Shelhamer_, Jonathan Long_, and Trevor Darrell</a:t>
            </a:r>
            <a:r>
              <a:rPr baseline="30000"/>
              <a:t>”</a:t>
            </a:r>
            <a:r>
              <a:rPr>
                <a:solidFill>
                  <a:srgbClr val="000000"/>
                </a:solidFill>
              </a:rPr>
              <a:t> Fully Convolutional Networks for Semantic Segmentation,” Proceedings of the IEEE Conference on Computer Vision and Pattern Recognition (CVPR),”20 May 2016</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solidFill>
                <a:srgbClr val="000000"/>
              </a:solidFill>
            </a:endParaRPr>
          </a:p>
          <a:p>
            <a:pPr marL="0" indent="0">
              <a:lnSpc>
                <a:spcPct val="100000"/>
              </a:lnSpc>
              <a:spcBef>
                <a:spcPts val="0"/>
              </a:spcBef>
              <a:buSzTx/>
              <a:buNone/>
              <a:defRPr sz="1800">
                <a:solidFill>
                  <a:srgbClr val="333333"/>
                </a:solidFill>
                <a:latin typeface="Times New Roman" panose="02020603050405020304"/>
                <a:ea typeface="Times New Roman" panose="02020603050405020304"/>
                <a:cs typeface="Times New Roman" panose="02020603050405020304"/>
                <a:sym typeface="Times New Roman" panose="02020603050405020304"/>
              </a:defRPr>
            </a:pPr>
            <a:r>
              <a:t>[7] </a:t>
            </a:r>
            <a:r>
              <a:rPr>
                <a:solidFill>
                  <a:srgbClr val="000000"/>
                </a:solidFill>
              </a:rPr>
              <a:t>Zhong-Qiu Zhao, Peng Zheng, Shou-tao Xu, and Xindong Wu </a:t>
            </a:r>
            <a:r>
              <a:rPr baseline="30000"/>
              <a:t>”</a:t>
            </a:r>
            <a:r>
              <a:rPr>
                <a:solidFill>
                  <a:srgbClr val="000000"/>
                </a:solidFill>
              </a:rPr>
              <a:t>Object Detection with Deep Learning,” IEEE Transactions on Neural Networks and Learning Systems,16 Apr 2019</a:t>
            </a:r>
          </a:p>
          <a:p>
            <a:pPr marL="0" indent="0">
              <a:lnSpc>
                <a:spcPct val="100000"/>
              </a:lnSpc>
              <a:spcBef>
                <a:spcPts val="0"/>
              </a:spcBef>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solidFill>
                <a:srgbClr val="000000"/>
              </a:solidFill>
            </a:endParaRPr>
          </a:p>
          <a:p>
            <a:pPr marL="0" indent="0">
              <a:buSzTx/>
              <a:buNone/>
              <a:defRPr sz="1800">
                <a:latin typeface="Times New Roman" panose="02020603050405020304"/>
                <a:ea typeface="Times New Roman" panose="02020603050405020304"/>
                <a:cs typeface="Times New Roman" panose="02020603050405020304"/>
                <a:sym typeface="Times New Roman" panose="02020603050405020304"/>
              </a:defRPr>
            </a:pPr>
            <a:r>
              <a:t>[8] Shaoqing Ren_ Kaiming He Ross Girshick Jian Sun,’’Faster R-CNN: Towards Real-Time Object Detection</a:t>
            </a:r>
          </a:p>
          <a:p>
            <a:pPr marL="0" indent="0">
              <a:buSzTx/>
              <a:buNone/>
              <a:defRPr sz="1800">
                <a:latin typeface="Times New Roman" panose="02020603050405020304"/>
                <a:ea typeface="Times New Roman" panose="02020603050405020304"/>
                <a:cs typeface="Times New Roman" panose="02020603050405020304"/>
                <a:sym typeface="Times New Roman" panose="02020603050405020304"/>
              </a:defRPr>
            </a:pPr>
            <a:r>
              <a:t>With Region Proposal Networks,’’Computer Vision and Pattern Recognition,2019</a:t>
            </a:r>
          </a:p>
          <a:p>
            <a:pPr>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buSzTx/>
              <a:buNone/>
              <a:defRPr sz="1800">
                <a:latin typeface="Times New Roman" panose="02020603050405020304"/>
                <a:ea typeface="Times New Roman" panose="02020603050405020304"/>
                <a:cs typeface="Times New Roman" panose="02020603050405020304"/>
                <a:sym typeface="Times New Roman" panose="02020603050405020304"/>
              </a:defRPr>
            </a:pPr>
            <a:r>
              <a:t>[9] Kaiming He Xiangyu Zhang Shaoqing Ren Jian Sun,’’Deep Residual Learning for Image Recognition,”IEEE Conference on Computer Vision and Pattern Recognition (CVPR),2015</a:t>
            </a:r>
          </a:p>
          <a:p>
            <a:pPr marL="0" indent="0">
              <a:buSzTx/>
              <a:buNone/>
              <a:defRPr sz="1800">
                <a:latin typeface="Times New Roman" panose="02020603050405020304"/>
                <a:ea typeface="Times New Roman" panose="02020603050405020304"/>
                <a:cs typeface="Times New Roman" panose="02020603050405020304"/>
                <a:sym typeface="Times New Roman" panose="02020603050405020304"/>
              </a:defRPr>
            </a:pPr>
            <a:endParaRPr/>
          </a:p>
          <a:p>
            <a:pPr marL="0" indent="0">
              <a:buSzTx/>
              <a:buNone/>
              <a:defRPr sz="1800">
                <a:latin typeface="Times New Roman" panose="02020603050405020304"/>
                <a:ea typeface="Times New Roman" panose="02020603050405020304"/>
                <a:cs typeface="Times New Roman" panose="02020603050405020304"/>
                <a:sym typeface="Times New Roman" panose="02020603050405020304"/>
              </a:defRPr>
            </a:pPr>
            <a:r>
              <a:t>[10] </a:t>
            </a:r>
            <a:r>
              <a:rPr>
                <a:latin typeface="+mn-lt"/>
                <a:ea typeface="+mn-ea"/>
                <a:cs typeface="+mn-cs"/>
                <a:sym typeface="Calibri" panose="020F0502020204030204"/>
              </a:rPr>
              <a:t>Koen E. A. van de Sande, Jasper R. R. Uijlings, Theo Gevers, Arnold W. M. Smeulders,</a:t>
            </a:r>
            <a:r>
              <a:t>’’Selective Searchfor Object Recognition,’’International Conference on Computer Vision,2012</a:t>
            </a:r>
          </a:p>
        </p:txBody>
      </p:sp>
      <p:sp>
        <p:nvSpPr>
          <p:cNvPr id="279" name="Text"/>
          <p:cNvSpPr txBox="1"/>
          <p:nvPr/>
        </p:nvSpPr>
        <p:spPr>
          <a:xfrm>
            <a:off x="-343878" y="-104993"/>
            <a:ext cx="12192003" cy="350660"/>
          </a:xfrm>
          <a:prstGeom prst="rect">
            <a:avLst/>
          </a:prstGeom>
          <a:ln w="12700">
            <a:miter lim="400000"/>
          </a:ln>
        </p:spPr>
        <p:txBody>
          <a:bodyPr lIns="45718" tIns="45718" rIns="45718" bIns="45718" anchor="ctr">
            <a:spAutoFit/>
          </a:bodyPr>
          <a:lstStyle>
            <a:lvl1pPr>
              <a:defRPr>
                <a:latin typeface="Arial" panose="020B0604020202020204"/>
                <a:ea typeface="Arial" panose="020B0604020202020204"/>
                <a:cs typeface="Arial" panose="020B0604020202020204"/>
                <a:sym typeface="Arial" panose="020B0604020202020204"/>
              </a:defRPr>
            </a:lvl1pPr>
          </a:lstStyle>
          <a:p>
            <a:r>
              <a:t> </a:t>
            </a:r>
          </a:p>
        </p:txBody>
      </p:sp>
      <p:sp>
        <p:nvSpPr>
          <p:cNvPr id="280" name="Slide Number"/>
          <p:cNvSpPr txBox="1">
            <a:spLocks noGrp="1"/>
          </p:cNvSpPr>
          <p:nvPr>
            <p:ph type="sldNum" sz="quarter" idx="4294967295"/>
          </p:nvPr>
        </p:nvSpPr>
        <p:spPr>
          <a:xfrm>
            <a:off x="11089818" y="6404291"/>
            <a:ext cx="263980" cy="269239"/>
          </a:xfrm>
          <a:prstGeom prst="rect">
            <a:avLst/>
          </a:prstGeom>
        </p:spPr>
        <p:txBody>
          <a:bodyPr/>
          <a:lstStyle/>
          <a:p>
            <a:fld id="{86CB4B4D-7CA3-9044-876B-883B54F8677D}" type="slidenum">
              <a:rPr/>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a:sym typeface="+mn-ea"/>
              </a:rPr>
              <a:t>PUBLICATION</a:t>
            </a:r>
            <a:r>
              <a:rPr lang="en-IN" altLang="en-US" sz="4000" b="1">
                <a:sym typeface="+mn-ea"/>
              </a:rPr>
              <a:t> DETAILS</a:t>
            </a:r>
          </a:p>
        </p:txBody>
      </p:sp>
      <p:sp>
        <p:nvSpPr>
          <p:cNvPr id="3" name="Text Placeholder 2"/>
          <p:cNvSpPr>
            <a:spLocks noGrp="1"/>
          </p:cNvSpPr>
          <p:nvPr>
            <p:ph type="body" idx="1"/>
          </p:nvPr>
        </p:nvSpPr>
        <p:spPr>
          <a:xfrm>
            <a:off x="838200" y="1997075"/>
            <a:ext cx="10515600" cy="4180205"/>
          </a:xfrm>
        </p:spPr>
        <p:txBody>
          <a:bodyPr/>
          <a:lstStyle/>
          <a:p>
            <a:pPr>
              <a:lnSpc>
                <a:spcPct val="2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sym typeface="+mn-ea"/>
              </a:rPr>
              <a:t>This project was published as a paper in Journal of Emerging Technologies and Innovative Research on 25.04.2021 by </a:t>
            </a:r>
            <a:r>
              <a:rPr lang="en-US" sz="1800" dirty="0" err="1">
                <a:latin typeface="Times New Roman" panose="02020603050405020304" pitchFamily="18" charset="0"/>
                <a:cs typeface="Times New Roman" panose="02020603050405020304" pitchFamily="18" charset="0"/>
                <a:sym typeface="+mn-ea"/>
              </a:rPr>
              <a:t>Hemamalini</a:t>
            </a:r>
            <a:r>
              <a:rPr lang="en-US" sz="1800" dirty="0">
                <a:latin typeface="Times New Roman" panose="02020603050405020304" pitchFamily="18" charset="0"/>
                <a:cs typeface="Times New Roman" panose="02020603050405020304" pitchFamily="18" charset="0"/>
                <a:sym typeface="+mn-ea"/>
              </a:rPr>
              <a:t> R, Dharshini A, Jayashree V.</a:t>
            </a:r>
          </a:p>
          <a:p>
            <a:pPr marL="0" indent="0">
              <a:lnSpc>
                <a:spcPct val="200000"/>
              </a:lnSpc>
              <a:buFont typeface="Arial" panose="020B0604020202020204" pitchFamily="34" charset="0"/>
              <a:buNone/>
            </a:pPr>
            <a:endParaRPr lang="en-US" sz="1800" dirty="0">
              <a:latin typeface="Times New Roman" panose="02020603050405020304" pitchFamily="18" charset="0"/>
              <a:cs typeface="Times New Roman" panose="02020603050405020304" pitchFamily="18" charset="0"/>
              <a:sym typeface="+mn-ea"/>
            </a:endParaRPr>
          </a:p>
          <a:p>
            <a:pPr>
              <a:lnSpc>
                <a:spcPct val="20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mn-ea"/>
              </a:rPr>
              <a:t>Published issue</a:t>
            </a:r>
            <a:r>
              <a:rPr lang="en-US" sz="1800" dirty="0">
                <a:latin typeface="Times New Roman" panose="02020603050405020304" pitchFamily="18" charset="0"/>
                <a:cs typeface="Times New Roman" panose="02020603050405020304" pitchFamily="18" charset="0"/>
                <a:sym typeface="+mn-ea"/>
              </a:rPr>
              <a:t>: </a:t>
            </a:r>
            <a:r>
              <a:rPr lang="en-IN" altLang="en-US" sz="1800" dirty="0">
                <a:latin typeface="Times New Roman" panose="02020603050405020304" pitchFamily="18" charset="0"/>
                <a:cs typeface="Times New Roman" panose="02020603050405020304" pitchFamily="18" charset="0"/>
                <a:sym typeface="+mn-ea"/>
              </a:rPr>
              <a:t>ISSN:2349-5162,</a:t>
            </a:r>
            <a:r>
              <a:rPr lang="en-US" sz="1800" dirty="0">
                <a:latin typeface="Times New Roman" panose="02020603050405020304" pitchFamily="18" charset="0"/>
                <a:cs typeface="Times New Roman" panose="02020603050405020304" pitchFamily="18" charset="0"/>
                <a:sym typeface="+mn-ea"/>
              </a:rPr>
              <a:t>Vol 8 issue 4, April 2021</a:t>
            </a:r>
          </a:p>
          <a:p>
            <a:pPr marL="0" indent="0">
              <a:lnSpc>
                <a:spcPct val="200000"/>
              </a:lnSpc>
              <a:buFont typeface="Arial" panose="020B0604020202020204" pitchFamily="34" charset="0"/>
              <a:buNone/>
            </a:pPr>
            <a:endParaRPr lang="en-US" sz="1800" dirty="0">
              <a:sym typeface="+mn-ea"/>
            </a:endParaRPr>
          </a:p>
          <a:p>
            <a:pPr>
              <a:lnSpc>
                <a:spcPct val="200000"/>
              </a:lnSpc>
            </a:pPr>
            <a:r>
              <a:rPr lang="en-US" sz="1800" b="1" dirty="0">
                <a:latin typeface="Times New Roman" panose="02020603050405020304" pitchFamily="18" charset="0"/>
                <a:cs typeface="Times New Roman" panose="02020603050405020304" pitchFamily="18" charset="0"/>
                <a:sym typeface="+mn-ea"/>
              </a:rPr>
              <a:t>DOI Details</a:t>
            </a:r>
            <a:r>
              <a:rPr lang="en-US" sz="1800" dirty="0">
                <a:latin typeface="Times New Roman" panose="02020603050405020304" pitchFamily="18" charset="0"/>
                <a:cs typeface="Times New Roman" panose="02020603050405020304" pitchFamily="18" charset="0"/>
                <a:sym typeface="+mn-ea"/>
              </a:rPr>
              <a:t>: https://www.jetir.org/view?paper=JETIRES06024</a:t>
            </a:r>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LITERATURE SURVEY"/>
          <p:cNvSpPr txBox="1"/>
          <p:nvPr/>
        </p:nvSpPr>
        <p:spPr>
          <a:xfrm>
            <a:off x="2447925" y="3013499"/>
            <a:ext cx="7296150" cy="764043"/>
          </a:xfrm>
          <a:prstGeom prst="rect">
            <a:avLst/>
          </a:prstGeom>
          <a:ln w="12700">
            <a:miter lim="400000"/>
          </a:ln>
        </p:spPr>
        <p:txBody>
          <a:bodyPr lIns="45718" tIns="45718" rIns="45718" bIns="45718">
            <a:spAutoFit/>
          </a:bodyPr>
          <a:lstStyle>
            <a:lvl1pPr algn="ctr">
              <a:defRPr sz="4800" b="1">
                <a:latin typeface="Times New Roman" panose="02020603050405020304"/>
                <a:ea typeface="Times New Roman" panose="02020603050405020304"/>
                <a:cs typeface="Times New Roman" panose="02020603050405020304"/>
                <a:sym typeface="Times New Roman" panose="02020603050405020304"/>
              </a:defRPr>
            </a:lvl1pPr>
          </a:lstStyle>
          <a:p>
            <a:r>
              <a:t>LITERATURE SURVEY</a:t>
            </a:r>
          </a:p>
        </p:txBody>
      </p:sp>
      <p:sp>
        <p:nvSpPr>
          <p:cNvPr id="127"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 name="Table"/>
          <p:cNvGraphicFramePr/>
          <p:nvPr/>
        </p:nvGraphicFramePr>
        <p:xfrm>
          <a:off x="-15142" y="50800"/>
          <a:ext cx="12191998" cy="8953208"/>
        </p:xfrm>
        <a:graphic>
          <a:graphicData uri="http://schemas.openxmlformats.org/drawingml/2006/table">
            <a:tbl>
              <a:tblPr firstRow="1" bandRow="1">
                <a:tableStyleId>{4C3C2611-4C71-4FC5-86AE-919BDF0F9419}</a:tableStyleId>
              </a:tblPr>
              <a:tblGrid>
                <a:gridCol w="942623">
                  <a:extLst>
                    <a:ext uri="{9D8B030D-6E8A-4147-A177-3AD203B41FA5}">
                      <a16:colId xmlns:a16="http://schemas.microsoft.com/office/drawing/2014/main" val="20000"/>
                    </a:ext>
                  </a:extLst>
                </a:gridCol>
                <a:gridCol w="2034082">
                  <a:extLst>
                    <a:ext uri="{9D8B030D-6E8A-4147-A177-3AD203B41FA5}">
                      <a16:colId xmlns:a16="http://schemas.microsoft.com/office/drawing/2014/main" val="20001"/>
                    </a:ext>
                  </a:extLst>
                </a:gridCol>
                <a:gridCol w="1805541">
                  <a:extLst>
                    <a:ext uri="{9D8B030D-6E8A-4147-A177-3AD203B41FA5}">
                      <a16:colId xmlns:a16="http://schemas.microsoft.com/office/drawing/2014/main" val="20002"/>
                    </a:ext>
                  </a:extLst>
                </a:gridCol>
                <a:gridCol w="2586454">
                  <a:extLst>
                    <a:ext uri="{9D8B030D-6E8A-4147-A177-3AD203B41FA5}">
                      <a16:colId xmlns:a16="http://schemas.microsoft.com/office/drawing/2014/main" val="20003"/>
                    </a:ext>
                  </a:extLst>
                </a:gridCol>
                <a:gridCol w="2586454">
                  <a:extLst>
                    <a:ext uri="{9D8B030D-6E8A-4147-A177-3AD203B41FA5}">
                      <a16:colId xmlns:a16="http://schemas.microsoft.com/office/drawing/2014/main" val="20004"/>
                    </a:ext>
                  </a:extLst>
                </a:gridCol>
                <a:gridCol w="2236844">
                  <a:extLst>
                    <a:ext uri="{9D8B030D-6E8A-4147-A177-3AD203B41FA5}">
                      <a16:colId xmlns:a16="http://schemas.microsoft.com/office/drawing/2014/main" val="20005"/>
                    </a:ext>
                  </a:extLst>
                </a:gridCol>
              </a:tblGrid>
              <a:tr h="418808">
                <a:tc>
                  <a:txBody>
                    <a:bodyPr/>
                    <a:lstStyle/>
                    <a:p>
                      <a:pPr algn="ctr">
                        <a:defRPr sz="1800" b="0">
                          <a:solidFill>
                            <a:srgbClr val="000000"/>
                          </a:solidFill>
                        </a:defRPr>
                      </a:pPr>
                      <a:r>
                        <a:rPr b="1"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S.NO</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TITLE</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YEAR</a:t>
                      </a:r>
                    </a:p>
                  </a:txBody>
                  <a:tcPr marL="45720" marR="45720" horzOverflow="overflow"/>
                </a:tc>
                <a:tc>
                  <a:txBody>
                    <a:bodyPr/>
                    <a:lstStyle/>
                    <a:p>
                      <a:pPr algn="ctr">
                        <a:defRPr sz="1800" b="0">
                          <a:solidFill>
                            <a:srgbClr val="000000"/>
                          </a:solidFill>
                        </a:defRPr>
                      </a:pPr>
                      <a:r>
                        <a:rPr b="1"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AUTHOR</a:t>
                      </a:r>
                    </a:p>
                  </a:txBody>
                  <a:tcPr marL="45720" marR="45720" horzOverflow="overflow"/>
                </a:tc>
                <a:tc>
                  <a:txBody>
                    <a:bodyPr/>
                    <a:lstStyle/>
                    <a:p>
                      <a:pPr indent="457200" algn="ctr"/>
                      <a:r>
                        <a:rPr lang="en-IN" altLang="en-US" sz="1800" b="1" dirty="0">
                          <a:solidFill>
                            <a:schemeClr val="bg1"/>
                          </a:solidFill>
                          <a:latin typeface="Times New Roman" panose="02020603050405020304" pitchFamily="18" charset="0"/>
                          <a:cs typeface="Times New Roman" panose="02020603050405020304" pitchFamily="18" charset="0"/>
                        </a:rPr>
                        <a:t>WORK</a:t>
                      </a:r>
                    </a:p>
                  </a:txBody>
                  <a:tcPr marL="0" marR="0" marT="0" marB="0" horzOverflow="overflow"/>
                </a:tc>
                <a:tc>
                  <a:txBody>
                    <a:bodyPr/>
                    <a:lstStyle/>
                    <a:p>
                      <a:pPr algn="ctr">
                        <a:defRPr sz="1800" b="0">
                          <a:solidFill>
                            <a:srgbClr val="000000"/>
                          </a:solidFill>
                        </a:defRPr>
                      </a:pPr>
                      <a:r>
                        <a:rPr b="1"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DRAWBACKS</a:t>
                      </a:r>
                    </a:p>
                  </a:txBody>
                  <a:tcPr marL="45720" marR="45720" horzOverflow="overflow"/>
                </a:tc>
                <a:extLst>
                  <a:ext uri="{0D108BD9-81ED-4DB2-BD59-A6C34878D82A}">
                    <a16:rowId xmlns:a16="http://schemas.microsoft.com/office/drawing/2014/main" val="10000"/>
                  </a:ext>
                </a:extLst>
              </a:tr>
              <a:tr h="6337487">
                <a:tc>
                  <a:txBody>
                    <a:bodyPr/>
                    <a:lstStyle/>
                    <a:p>
                      <a:pPr algn="ctr">
                        <a:defRPr sz="1600">
                          <a:latin typeface="Times New Roman" panose="02020603050405020304"/>
                          <a:ea typeface="Times New Roman" panose="02020603050405020304"/>
                          <a:cs typeface="Times New Roman" panose="02020603050405020304"/>
                          <a:sym typeface="Times New Roman" panose="02020603050405020304"/>
                        </a:defRPr>
                      </a:pPr>
                      <a:r>
                        <a:rPr sz="1400" dirty="0"/>
                        <a:t>1</a:t>
                      </a:r>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r>
                        <a:rPr sz="1400" dirty="0"/>
                        <a:t>2</a:t>
                      </a: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r>
                        <a:rPr sz="1400" dirty="0"/>
                        <a:t>3</a:t>
                      </a:r>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r>
                        <a:rPr sz="1400" dirty="0"/>
                        <a:t>4</a:t>
                      </a: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txBody>
                  <a:tcPr marL="45720" marR="45720" horzOverflow="overflow"/>
                </a:tc>
                <a:tc>
                  <a:txBody>
                    <a:bodyPr/>
                    <a:lstStyle/>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Adaptive </a:t>
                      </a:r>
                      <a:r>
                        <a:rPr sz="1400" dirty="0" err="1"/>
                        <a:t>Deconvolutional</a:t>
                      </a:r>
                      <a:r>
                        <a:rPr sz="1400" dirty="0"/>
                        <a:t> Networks For Mid And High Level Feature Learning</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Spatial Pyramid Pooling In Deep Convolutional Networks </a:t>
                      </a:r>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For Visual Recognition</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Very Deep Convolutional Networks for</a:t>
                      </a:r>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Large-Scale Image Recognition</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U-Net: Convolutional Networks for </a:t>
                      </a:r>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Biomedical Image Segmentation</a:t>
                      </a:r>
                    </a:p>
                  </a:txBody>
                  <a:tcPr marL="45720" marR="45720" horzOverflow="overflow"/>
                </a:tc>
                <a:tc>
                  <a:txBody>
                    <a:bodyPr/>
                    <a:lstStyle/>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2016, International Conference on Computer Vision</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2015, IEEE Transactions on Pattern Analysis and Machine Intelligence.</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2015,</a:t>
                      </a:r>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computer Vision and Pattern Recognition (cs.CV)</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2015,  International Conference on Medical Image Computing and Computer-Assisted Intervention</a:t>
                      </a:r>
                    </a:p>
                  </a:txBody>
                  <a:tcPr marL="45720" marR="45720" horzOverflow="overflow"/>
                </a:tc>
                <a:tc>
                  <a:txBody>
                    <a:bodyPr/>
                    <a:lstStyle/>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D. </a:t>
                      </a:r>
                      <a:r>
                        <a:rPr sz="1400" dirty="0" err="1"/>
                        <a:t>Zeiler</a:t>
                      </a:r>
                      <a:r>
                        <a:rPr sz="1400" dirty="0"/>
                        <a:t>, Graham W. Taylor and Rob Fergus</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err="1"/>
                        <a:t>Kaiming</a:t>
                      </a:r>
                      <a:r>
                        <a:rPr sz="1400" dirty="0"/>
                        <a:t> He, </a:t>
                      </a:r>
                      <a:r>
                        <a:rPr sz="1400" dirty="0" err="1"/>
                        <a:t>Xiangyu</a:t>
                      </a:r>
                      <a:r>
                        <a:rPr sz="1400" dirty="0"/>
                        <a:t> Zhang, </a:t>
                      </a:r>
                      <a:r>
                        <a:rPr sz="1400" dirty="0" err="1"/>
                        <a:t>Shaoqing</a:t>
                      </a:r>
                      <a:r>
                        <a:rPr sz="1400" dirty="0"/>
                        <a:t> Ren, and Jian Sun</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Karen </a:t>
                      </a:r>
                      <a:r>
                        <a:rPr sz="1400" dirty="0" err="1"/>
                        <a:t>Simonyan</a:t>
                      </a:r>
                      <a:r>
                        <a:rPr sz="1400" dirty="0"/>
                        <a:t>_ &amp; Andrew </a:t>
                      </a:r>
                      <a:r>
                        <a:rPr sz="1400" dirty="0" err="1"/>
                        <a:t>Zisserman</a:t>
                      </a: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Olaf </a:t>
                      </a:r>
                      <a:r>
                        <a:rPr sz="1400" dirty="0" err="1"/>
                        <a:t>Ronneberger</a:t>
                      </a:r>
                      <a:r>
                        <a:rPr sz="1400" dirty="0"/>
                        <a:t>, Philipp Fischer, and Thomas </a:t>
                      </a:r>
                      <a:r>
                        <a:rPr sz="1400" dirty="0" err="1"/>
                        <a:t>Brox</a:t>
                      </a:r>
                      <a:endParaRPr sz="1400" dirty="0"/>
                    </a:p>
                  </a:txBody>
                  <a:tcPr marL="45720" marR="45720" horzOverflow="overflow"/>
                </a:tc>
                <a:tc>
                  <a:txBody>
                    <a:bodyPr/>
                    <a:lstStyle/>
                    <a:p>
                      <a:pPr marL="0" indent="0" algn="l">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We</a:t>
                      </a:r>
                      <a:r>
                        <a:rPr lang="en-US" sz="1400" baseline="0" dirty="0">
                          <a:latin typeface="Times New Roman" panose="02020603050405020304" pitchFamily="18" charset="0"/>
                          <a:cs typeface="Times New Roman" panose="02020603050405020304" pitchFamily="18" charset="0"/>
                        </a:rPr>
                        <a:t> present a hierarchical model that learns image decompositions via alternating layers of convolutional sparse coding and max pooling.</a:t>
                      </a:r>
                    </a:p>
                    <a:p>
                      <a:pPr marL="0" indent="0" algn="l">
                        <a:buFont typeface="Arial" panose="020B0604020202020204" pitchFamily="34" charset="0"/>
                        <a:buNone/>
                      </a:pPr>
                      <a:endParaRPr lang="en-US" sz="1400" baseline="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r>
                        <a:rPr lang="en-US" sz="1400" baseline="0" dirty="0">
                          <a:latin typeface="Times New Roman" panose="02020603050405020304" pitchFamily="18" charset="0"/>
                          <a:cs typeface="Times New Roman" panose="02020603050405020304" pitchFamily="18" charset="0"/>
                        </a:rPr>
                        <a:t>Existing deep convolutional neural networks(CNNs)require a fixed-size(e.g.,224x224)input image .In this work ,we equip the network with another pooling </a:t>
                      </a:r>
                      <a:r>
                        <a:rPr lang="en-US" sz="1400" baseline="0" dirty="0" err="1">
                          <a:latin typeface="Times New Roman" panose="02020603050405020304" pitchFamily="18" charset="0"/>
                          <a:cs typeface="Times New Roman" panose="02020603050405020304" pitchFamily="18" charset="0"/>
                        </a:rPr>
                        <a:t>strategy,”spatial</a:t>
                      </a:r>
                      <a:r>
                        <a:rPr lang="en-US" sz="1400" baseline="0" dirty="0">
                          <a:latin typeface="Times New Roman" panose="02020603050405020304" pitchFamily="18" charset="0"/>
                          <a:cs typeface="Times New Roman" panose="02020603050405020304" pitchFamily="18" charset="0"/>
                        </a:rPr>
                        <a:t> pyramid</a:t>
                      </a:r>
                    </a:p>
                    <a:p>
                      <a:pPr marL="0" indent="0" algn="l">
                        <a:buFont typeface="Arial" panose="020B0604020202020204" pitchFamily="34" charset="0"/>
                        <a:buNone/>
                      </a:pPr>
                      <a:r>
                        <a:rPr lang="en-US" sz="1400" baseline="0" dirty="0">
                          <a:latin typeface="Times New Roman" panose="02020603050405020304" pitchFamily="18" charset="0"/>
                          <a:cs typeface="Times New Roman" panose="02020603050405020304" pitchFamily="18" charset="0"/>
                        </a:rPr>
                        <a:t>pooling”, to eliminate the above requirement.</a:t>
                      </a:r>
                    </a:p>
                    <a:p>
                      <a:pPr indent="457200" algn="l"/>
                      <a:endParaRPr lang="en-US" sz="1400" baseline="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In this work we investigate the effect of the convolutional network depth on its accuracy in the large-scale image recognition setting., which shows that a significant improvement on the prior-art configurations can be achieved by pushing the depth to 16-19 weight layers. </a:t>
                      </a:r>
                    </a:p>
                    <a:p>
                      <a:pPr marL="0" indent="0" algn="l">
                        <a:buFont typeface="Arial" panose="020B0604020202020204" pitchFamily="34" charset="0"/>
                        <a:buNone/>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indent="0" algn="l">
                        <a:buFont typeface="Arial" panose="020B0604020202020204" pitchFamily="34" charset="0"/>
                        <a:buNone/>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marL="0" indent="0" algn="l">
                        <a:buFont typeface="Arial" panose="020B0604020202020204" pitchFamily="34" charset="0"/>
                        <a:buNone/>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In this paper, we present a network and training strategy that relies on the strong use of data augmentation to use the available annotated samples more efficiently. We show that such a network can be trained end-to-end from very few images and outperforms the prior best method (a sliding-window convolutional network) on the ISBI challenge for segmentation of neuronal structures in electron microscopic stacks. </a:t>
                      </a:r>
                    </a:p>
                    <a:p>
                      <a:pPr marL="0" indent="0" algn="l">
                        <a:buFont typeface="Arial" panose="020B0604020202020204" pitchFamily="34" charset="0"/>
                        <a:buNone/>
                      </a:pPr>
                      <a:endParaRPr lang="en-US" sz="1400" baseline="0" dirty="0">
                        <a:latin typeface="Times New Roman" panose="02020603050405020304" pitchFamily="18" charset="0"/>
                        <a:cs typeface="Times New Roman" panose="02020603050405020304" pitchFamily="18" charset="0"/>
                      </a:endParaRPr>
                    </a:p>
                  </a:txBody>
                  <a:tcPr marL="0" marR="0" marT="0" marB="0" horzOverflow="overflow"/>
                </a:tc>
                <a:tc>
                  <a:txBody>
                    <a:bodyPr/>
                    <a:lstStyle/>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While edges only vary in orientation and scale, larger-scale structures are more variable</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Convolutional layers do not require a fixed image size and can generate feature maps of any sizes.</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Oceanic SAR imagery is affected by different kinds of disturbances, such as speckle or marine discontinuity effects due to random changes in bathymetry and wind currents.</a:t>
                      </a:r>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600">
                          <a:latin typeface="Times New Roman" panose="02020603050405020304"/>
                          <a:ea typeface="Times New Roman" panose="02020603050405020304"/>
                          <a:cs typeface="Times New Roman" panose="02020603050405020304"/>
                          <a:sym typeface="Times New Roman" panose="02020603050405020304"/>
                        </a:defRPr>
                      </a:pPr>
                      <a:r>
                        <a:rPr sz="1400" dirty="0"/>
                        <a:t>Larger patches require more max-pooling layers that reduce the localization accuracy.</a:t>
                      </a:r>
                    </a:p>
                  </a:txBody>
                  <a:tcPr marL="45720" marR="45720" horzOverflow="overflow"/>
                </a:tc>
                <a:extLst>
                  <a:ext uri="{0D108BD9-81ED-4DB2-BD59-A6C34878D82A}">
                    <a16:rowId xmlns:a16="http://schemas.microsoft.com/office/drawing/2014/main" val="10001"/>
                  </a:ext>
                </a:extLst>
              </a:tr>
            </a:tbl>
          </a:graphicData>
        </a:graphic>
      </p:graphicFrame>
      <p:sp>
        <p:nvSpPr>
          <p:cNvPr id="130"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2" name="Table"/>
          <p:cNvGraphicFramePr/>
          <p:nvPr/>
        </p:nvGraphicFramePr>
        <p:xfrm>
          <a:off x="0" y="0"/>
          <a:ext cx="12191998" cy="8146228"/>
        </p:xfrm>
        <a:graphic>
          <a:graphicData uri="http://schemas.openxmlformats.org/drawingml/2006/table">
            <a:tbl>
              <a:tblPr firstRow="1" bandRow="1">
                <a:tableStyleId>{4C3C2611-4C71-4FC5-86AE-919BDF0F9419}</a:tableStyleId>
              </a:tblPr>
              <a:tblGrid>
                <a:gridCol w="935384">
                  <a:extLst>
                    <a:ext uri="{9D8B030D-6E8A-4147-A177-3AD203B41FA5}">
                      <a16:colId xmlns:a16="http://schemas.microsoft.com/office/drawing/2014/main" val="20000"/>
                    </a:ext>
                  </a:extLst>
                </a:gridCol>
                <a:gridCol w="2076023">
                  <a:extLst>
                    <a:ext uri="{9D8B030D-6E8A-4147-A177-3AD203B41FA5}">
                      <a16:colId xmlns:a16="http://schemas.microsoft.com/office/drawing/2014/main" val="20001"/>
                    </a:ext>
                  </a:extLst>
                </a:gridCol>
                <a:gridCol w="1808066">
                  <a:extLst>
                    <a:ext uri="{9D8B030D-6E8A-4147-A177-3AD203B41FA5}">
                      <a16:colId xmlns:a16="http://schemas.microsoft.com/office/drawing/2014/main" val="20002"/>
                    </a:ext>
                  </a:extLst>
                </a:gridCol>
                <a:gridCol w="2565388">
                  <a:extLst>
                    <a:ext uri="{9D8B030D-6E8A-4147-A177-3AD203B41FA5}">
                      <a16:colId xmlns:a16="http://schemas.microsoft.com/office/drawing/2014/main" val="20003"/>
                    </a:ext>
                  </a:extLst>
                </a:gridCol>
                <a:gridCol w="2565388">
                  <a:extLst>
                    <a:ext uri="{9D8B030D-6E8A-4147-A177-3AD203B41FA5}">
                      <a16:colId xmlns:a16="http://schemas.microsoft.com/office/drawing/2014/main" val="20004"/>
                    </a:ext>
                  </a:extLst>
                </a:gridCol>
                <a:gridCol w="2241749">
                  <a:extLst>
                    <a:ext uri="{9D8B030D-6E8A-4147-A177-3AD203B41FA5}">
                      <a16:colId xmlns:a16="http://schemas.microsoft.com/office/drawing/2014/main" val="20005"/>
                    </a:ext>
                  </a:extLst>
                </a:gridCol>
              </a:tblGrid>
              <a:tr h="373828">
                <a:tc>
                  <a:txBody>
                    <a:bodyPr/>
                    <a:lstStyle/>
                    <a:p>
                      <a:pPr algn="ctr">
                        <a:defRPr sz="1800" b="0">
                          <a:solidFill>
                            <a:srgbClr val="000000"/>
                          </a:solidFill>
                        </a:defRPr>
                      </a:pPr>
                      <a:r>
                        <a:rPr b="1"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S.NO</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TITLE</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YEAR</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AUTHOR</a:t>
                      </a:r>
                    </a:p>
                  </a:txBody>
                  <a:tcPr marL="45720" marR="45720" horzOverflow="overflow"/>
                </a:tc>
                <a:tc>
                  <a:txBody>
                    <a:bodyPr/>
                    <a:lstStyle/>
                    <a:p>
                      <a:pPr algn="ctr">
                        <a:defRPr sz="1800">
                          <a:latin typeface="Times New Roman" panose="02020603050405020304"/>
                          <a:ea typeface="Times New Roman" panose="02020603050405020304"/>
                          <a:cs typeface="Times New Roman" panose="02020603050405020304"/>
                          <a:sym typeface="Times New Roman" panose="02020603050405020304"/>
                        </a:defRPr>
                      </a:pPr>
                      <a:r>
                        <a:rPr lang="en-US" dirty="0">
                          <a:solidFill>
                            <a:schemeClr val="bg1"/>
                          </a:solidFill>
                        </a:rPr>
                        <a:t>WORK</a:t>
                      </a:r>
                    </a:p>
                  </a:txBody>
                  <a:tcPr marL="45720" marR="45720" horzOverflow="overflow"/>
                </a:tc>
                <a:tc>
                  <a:txBody>
                    <a:bodyPr/>
                    <a:lstStyle/>
                    <a:p>
                      <a:pPr algn="ctr">
                        <a:defRPr sz="1800" b="0">
                          <a:solidFill>
                            <a:srgbClr val="000000"/>
                          </a:solidFill>
                        </a:defRPr>
                      </a:pPr>
                      <a:r>
                        <a:rPr b="1">
                          <a:solidFill>
                            <a:srgbClr val="FFFFFF"/>
                          </a:solidFill>
                          <a:latin typeface="Times New Roman" panose="02020603050405020304"/>
                          <a:ea typeface="Times New Roman" panose="02020603050405020304"/>
                          <a:cs typeface="Times New Roman" panose="02020603050405020304"/>
                          <a:sym typeface="Times New Roman" panose="02020603050405020304"/>
                        </a:rPr>
                        <a:t>DRAWBACKS</a:t>
                      </a:r>
                    </a:p>
                  </a:txBody>
                  <a:tcPr marL="45720" marR="45720" horzOverflow="overflow"/>
                </a:tc>
                <a:extLst>
                  <a:ext uri="{0D108BD9-81ED-4DB2-BD59-A6C34878D82A}">
                    <a16:rowId xmlns:a16="http://schemas.microsoft.com/office/drawing/2014/main" val="10000"/>
                  </a:ext>
                </a:extLst>
              </a:tr>
              <a:tr h="6484171">
                <a:tc>
                  <a:txBody>
                    <a:bodyPr/>
                    <a:lstStyle/>
                    <a:p>
                      <a:pPr algn="ctr">
                        <a:defRPr sz="1700">
                          <a:latin typeface="Times New Roman" panose="02020603050405020304"/>
                          <a:ea typeface="Times New Roman" panose="02020603050405020304"/>
                          <a:cs typeface="Times New Roman" panose="02020603050405020304"/>
                          <a:sym typeface="Times New Roman" panose="02020603050405020304"/>
                        </a:defRPr>
                      </a:pPr>
                      <a:r>
                        <a:rPr sz="1400" dirty="0"/>
                        <a:t>5</a:t>
                      </a:r>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r>
                        <a:rPr sz="1400" dirty="0"/>
                        <a:t>6</a:t>
                      </a:r>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r>
                        <a:rPr lang="en-US" sz="1400" dirty="0"/>
                        <a:t>7</a:t>
                      </a:r>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r>
                        <a:rPr sz="1400" dirty="0"/>
                        <a:t>8</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err="1"/>
                        <a:t>Segnet</a:t>
                      </a:r>
                      <a:r>
                        <a:rPr sz="1400" dirty="0"/>
                        <a:t>: A Deep Convolutional Encoder-Decoder</a:t>
                      </a:r>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Architecture for Image Segmentation</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Fully Convolutional Networks for Semantic Segmentation</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Object Detection with Deep Learning</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Faster R-CNN: Towards Real-Time Object Detection</a:t>
                      </a:r>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With Region Proposal Networks</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2016,</a:t>
                      </a:r>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IEEE Transactions on Pattern Analysis and Machine Intelligence.</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2016, Proceedings of the IEEE Conference on Computer Vision and Pattern Recognition (CVPR)</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2019, IEEE Transactions on Neural Networks and Learning Systems</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2015,Computer Vision and Pattern Recognition </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Vijay </a:t>
                      </a:r>
                      <a:r>
                        <a:rPr sz="1400" dirty="0" err="1"/>
                        <a:t>Badrinarayanan</a:t>
                      </a:r>
                      <a:r>
                        <a:rPr sz="1400" dirty="0"/>
                        <a:t>, Alex Kendall, Roberto </a:t>
                      </a:r>
                      <a:r>
                        <a:rPr sz="1400" dirty="0" err="1"/>
                        <a:t>Cipolla</a:t>
                      </a: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Evan </a:t>
                      </a:r>
                      <a:r>
                        <a:rPr sz="1400" dirty="0" err="1"/>
                        <a:t>Shelhamer</a:t>
                      </a:r>
                      <a:r>
                        <a:rPr sz="1400" dirty="0"/>
                        <a:t>_, Jonathan Long_, and Trevor Darrell</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err="1"/>
                        <a:t>Zhong-Qiu</a:t>
                      </a:r>
                      <a:r>
                        <a:rPr sz="1400" dirty="0"/>
                        <a:t> Zhao, Peng Zheng,,  </a:t>
                      </a:r>
                      <a:r>
                        <a:rPr sz="1400" dirty="0" err="1"/>
                        <a:t>Shou-tao</a:t>
                      </a:r>
                      <a:r>
                        <a:rPr sz="1400" dirty="0"/>
                        <a:t> Xu, and </a:t>
                      </a:r>
                      <a:r>
                        <a:rPr sz="1400" dirty="0" err="1"/>
                        <a:t>Xindong</a:t>
                      </a:r>
                      <a:r>
                        <a:rPr sz="1400" dirty="0"/>
                        <a:t> Wu</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err="1"/>
                        <a:t>Shaoqing</a:t>
                      </a:r>
                      <a:r>
                        <a:rPr sz="1400" dirty="0"/>
                        <a:t> Ren_ </a:t>
                      </a:r>
                      <a:r>
                        <a:rPr sz="1400" dirty="0" err="1"/>
                        <a:t>Kaiming</a:t>
                      </a:r>
                      <a:r>
                        <a:rPr sz="1400" dirty="0"/>
                        <a:t> He Ross </a:t>
                      </a:r>
                      <a:r>
                        <a:rPr sz="1400" dirty="0" err="1"/>
                        <a:t>Girshick</a:t>
                      </a:r>
                      <a:r>
                        <a:rPr sz="1400" dirty="0"/>
                        <a:t> Jian Sun</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We present a novel and practical deep fully convolutional neural network architecture for semantic pixel-wise segmentation termed </a:t>
                      </a:r>
                      <a:r>
                        <a:rPr lang="en-US" sz="1400" b="0" i="0" kern="1200" dirty="0" err="1">
                          <a:solidFill>
                            <a:schemeClr val="dk1"/>
                          </a:solidFill>
                          <a:effectLst/>
                          <a:latin typeface="Times New Roman" panose="02020603050405020304" pitchFamily="18" charset="0"/>
                          <a:ea typeface="+mn-ea"/>
                          <a:cs typeface="Times New Roman" panose="02020603050405020304" pitchFamily="18" charset="0"/>
                        </a:rPr>
                        <a:t>SegNet</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The up sampled maps are sparse and are then convolved with trainable filters to produce dense feature maps.</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We show that convolutional networks by themselves, trained end-to-end , pixels-to-pixels,</a:t>
                      </a:r>
                    </a:p>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exceed</a:t>
                      </a:r>
                      <a:r>
                        <a:rPr lang="en-US" sz="1400" b="0" i="0" kern="1200" baseline="0" dirty="0">
                          <a:solidFill>
                            <a:schemeClr val="dk1"/>
                          </a:solidFill>
                          <a:effectLst/>
                          <a:latin typeface="Times New Roman" panose="02020603050405020304" pitchFamily="18" charset="0"/>
                          <a:ea typeface="+mn-ea"/>
                          <a:cs typeface="Times New Roman" panose="02020603050405020304" pitchFamily="18" charset="0"/>
                        </a:rPr>
                        <a:t> </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 state-of-the-art in semantic segmentation. </a:t>
                      </a:r>
                      <a:br>
                        <a:rPr lang="en-US" sz="1400" b="0" i="0" kern="1200" dirty="0">
                          <a:solidFill>
                            <a:schemeClr val="dk1"/>
                          </a:solidFill>
                          <a:effectLst/>
                          <a:latin typeface="Times New Roman" panose="02020603050405020304" pitchFamily="18" charset="0"/>
                          <a:ea typeface="+mn-ea"/>
                          <a:cs typeface="Times New Roman" panose="02020603050405020304" pitchFamily="18" charset="0"/>
                        </a:rPr>
                      </a:b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Their performance easily stagnates by constructing complex ensembles that combine multiple low-level image features with high-level context from object detectors and scene classifiers. Finally, several promising directions and tasks are provided to serve as guidelines for future work in both object detection and relevant neural network-based learning systems.</a:t>
                      </a:r>
                    </a:p>
                    <a:p>
                      <a:pPr algn="l"/>
                      <a:br>
                        <a:rPr lang="en-US" sz="1400" b="0" i="0" kern="1200" dirty="0">
                          <a:solidFill>
                            <a:schemeClr val="dk1"/>
                          </a:solidFill>
                          <a:effectLst/>
                          <a:latin typeface="Times New Roman" panose="02020603050405020304" pitchFamily="18" charset="0"/>
                          <a:ea typeface="+mn-ea"/>
                          <a:cs typeface="Times New Roman" panose="02020603050405020304" pitchFamily="18" charset="0"/>
                        </a:rPr>
                      </a:b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In this work, we introduce a Region Proposal Network (RPN) that shares full-image convolutional features with the detection network, thus enabling nearly cost-free region proposals. </a:t>
                      </a:r>
                      <a:br>
                        <a:rPr lang="en-US" sz="1400" b="0" i="0" kern="1200" dirty="0">
                          <a:solidFill>
                            <a:schemeClr val="dk1"/>
                          </a:solidFill>
                          <a:effectLst/>
                          <a:latin typeface="Times New Roman" panose="02020603050405020304" pitchFamily="18" charset="0"/>
                          <a:ea typeface="+mn-ea"/>
                          <a:cs typeface="Times New Roman" panose="02020603050405020304" pitchFamily="18" charset="0"/>
                        </a:rPr>
                      </a:br>
                      <a:endParaRPr kumimoji="0" lang="en-US" sz="1400" b="0" kern="1200" dirty="0">
                        <a:solidFill>
                          <a:schemeClr val="dk1"/>
                        </a:solidFill>
                        <a:latin typeface="Times New Roman" panose="02020603050405020304" pitchFamily="18" charset="0"/>
                        <a:ea typeface="+mn-ea"/>
                        <a:cs typeface="Times New Roman" panose="02020603050405020304" pitchFamily="18" charset="0"/>
                      </a:endParaRP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The maximum of all the classifier responses in this sub tree becomes the classification score of the query image.</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Each pixel is labeled with the class of its enclosing object or region, but with shortcomings that this work addresses.</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Large variations in viewpoints, poses, occlusions and lighting conditions, it’s difficult to perfectly accomplish object detection.</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A novel dataset that combines many of the properties of both object detection and semantic scene labeling datasets</a:t>
                      </a:r>
                    </a:p>
                  </a:txBody>
                  <a:tcPr marL="45720" marR="45720" horzOverflow="overflow"/>
                </a:tc>
                <a:extLst>
                  <a:ext uri="{0D108BD9-81ED-4DB2-BD59-A6C34878D82A}">
                    <a16:rowId xmlns:a16="http://schemas.microsoft.com/office/drawing/2014/main" val="10001"/>
                  </a:ext>
                </a:extLst>
              </a:tr>
            </a:tbl>
          </a:graphicData>
        </a:graphic>
      </p:graphicFrame>
      <p:sp>
        <p:nvSpPr>
          <p:cNvPr id="133"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 name="Table"/>
          <p:cNvGraphicFramePr/>
          <p:nvPr/>
        </p:nvGraphicFramePr>
        <p:xfrm>
          <a:off x="1" y="0"/>
          <a:ext cx="12191995" cy="5317958"/>
        </p:xfrm>
        <a:graphic>
          <a:graphicData uri="http://schemas.openxmlformats.org/drawingml/2006/table">
            <a:tbl>
              <a:tblPr firstRow="1" bandRow="1">
                <a:tableStyleId>{4C3C2611-4C71-4FC5-86AE-919BDF0F9419}</a:tableStyleId>
              </a:tblPr>
              <a:tblGrid>
                <a:gridCol w="1007993">
                  <a:extLst>
                    <a:ext uri="{9D8B030D-6E8A-4147-A177-3AD203B41FA5}">
                      <a16:colId xmlns:a16="http://schemas.microsoft.com/office/drawing/2014/main" val="20000"/>
                    </a:ext>
                  </a:extLst>
                </a:gridCol>
                <a:gridCol w="1797569">
                  <a:extLst>
                    <a:ext uri="{9D8B030D-6E8A-4147-A177-3AD203B41FA5}">
                      <a16:colId xmlns:a16="http://schemas.microsoft.com/office/drawing/2014/main" val="20001"/>
                    </a:ext>
                  </a:extLst>
                </a:gridCol>
                <a:gridCol w="2099568">
                  <a:extLst>
                    <a:ext uri="{9D8B030D-6E8A-4147-A177-3AD203B41FA5}">
                      <a16:colId xmlns:a16="http://schemas.microsoft.com/office/drawing/2014/main" val="20002"/>
                    </a:ext>
                  </a:extLst>
                </a:gridCol>
                <a:gridCol w="2516505">
                  <a:extLst>
                    <a:ext uri="{9D8B030D-6E8A-4147-A177-3AD203B41FA5}">
                      <a16:colId xmlns:a16="http://schemas.microsoft.com/office/drawing/2014/main" val="20003"/>
                    </a:ext>
                  </a:extLst>
                </a:gridCol>
                <a:gridCol w="2517140">
                  <a:extLst>
                    <a:ext uri="{9D8B030D-6E8A-4147-A177-3AD203B41FA5}">
                      <a16:colId xmlns:a16="http://schemas.microsoft.com/office/drawing/2014/main" val="20004"/>
                    </a:ext>
                  </a:extLst>
                </a:gridCol>
                <a:gridCol w="2253220">
                  <a:extLst>
                    <a:ext uri="{9D8B030D-6E8A-4147-A177-3AD203B41FA5}">
                      <a16:colId xmlns:a16="http://schemas.microsoft.com/office/drawing/2014/main" val="20005"/>
                    </a:ext>
                  </a:extLst>
                </a:gridCol>
              </a:tblGrid>
              <a:tr h="406260">
                <a:tc>
                  <a:txBody>
                    <a:bodyPr/>
                    <a:lstStyle/>
                    <a:p>
                      <a:pPr algn="ctr">
                        <a:defRPr sz="1800" b="0">
                          <a:solidFill>
                            <a:srgbClr val="000000"/>
                          </a:solidFill>
                        </a:defRPr>
                      </a:pPr>
                      <a:r>
                        <a:rPr sz="1400" b="1"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S.NO</a:t>
                      </a:r>
                    </a:p>
                  </a:txBody>
                  <a:tcPr marL="45720" marR="45720" horzOverflow="overflow"/>
                </a:tc>
                <a:tc>
                  <a:txBody>
                    <a:bodyPr/>
                    <a:lstStyle/>
                    <a:p>
                      <a:pPr algn="ctr">
                        <a:defRPr sz="1800" b="0">
                          <a:solidFill>
                            <a:srgbClr val="000000"/>
                          </a:solidFill>
                        </a:defRPr>
                      </a:pPr>
                      <a:r>
                        <a:rPr sz="1400" b="1">
                          <a:solidFill>
                            <a:srgbClr val="FFFFFF"/>
                          </a:solidFill>
                          <a:latin typeface="Times New Roman" panose="02020603050405020304"/>
                          <a:ea typeface="Times New Roman" panose="02020603050405020304"/>
                          <a:cs typeface="Times New Roman" panose="02020603050405020304"/>
                          <a:sym typeface="Times New Roman" panose="02020603050405020304"/>
                        </a:rPr>
                        <a:t>TITLE</a:t>
                      </a:r>
                    </a:p>
                  </a:txBody>
                  <a:tcPr marL="45720" marR="45720" horzOverflow="overflow"/>
                </a:tc>
                <a:tc>
                  <a:txBody>
                    <a:bodyPr/>
                    <a:lstStyle/>
                    <a:p>
                      <a:pPr algn="ctr">
                        <a:defRPr sz="1800" b="0">
                          <a:solidFill>
                            <a:srgbClr val="000000"/>
                          </a:solidFill>
                        </a:defRPr>
                      </a:pPr>
                      <a:r>
                        <a:rPr sz="1400" b="1">
                          <a:solidFill>
                            <a:srgbClr val="FFFFFF"/>
                          </a:solidFill>
                          <a:latin typeface="Times New Roman" panose="02020603050405020304"/>
                          <a:ea typeface="Times New Roman" panose="02020603050405020304"/>
                          <a:cs typeface="Times New Roman" panose="02020603050405020304"/>
                          <a:sym typeface="Times New Roman" panose="02020603050405020304"/>
                        </a:rPr>
                        <a:t>YEAR</a:t>
                      </a:r>
                    </a:p>
                  </a:txBody>
                  <a:tcPr marL="45720" marR="45720" horzOverflow="overflow"/>
                </a:tc>
                <a:tc>
                  <a:txBody>
                    <a:bodyPr/>
                    <a:lstStyle/>
                    <a:p>
                      <a:pPr algn="ctr">
                        <a:defRPr sz="1800" b="0">
                          <a:solidFill>
                            <a:srgbClr val="000000"/>
                          </a:solidFill>
                        </a:defRPr>
                      </a:pPr>
                      <a:r>
                        <a:rPr sz="1400" b="1">
                          <a:solidFill>
                            <a:srgbClr val="FFFFFF"/>
                          </a:solidFill>
                          <a:latin typeface="Times New Roman" panose="02020603050405020304"/>
                          <a:ea typeface="Times New Roman" panose="02020603050405020304"/>
                          <a:cs typeface="Times New Roman" panose="02020603050405020304"/>
                          <a:sym typeface="Times New Roman" panose="02020603050405020304"/>
                        </a:rPr>
                        <a:t>AUTHOR</a:t>
                      </a:r>
                    </a:p>
                  </a:txBody>
                  <a:tcPr marL="45720" marR="45720" horzOverflow="overflow"/>
                </a:tc>
                <a:tc>
                  <a:txBody>
                    <a:bodyPr/>
                    <a:lstStyle/>
                    <a:p>
                      <a:pPr algn="ctr">
                        <a:defRPr sz="1700">
                          <a:latin typeface="Times New Roman" panose="02020603050405020304"/>
                          <a:ea typeface="Times New Roman" panose="02020603050405020304"/>
                          <a:cs typeface="Times New Roman" panose="02020603050405020304"/>
                          <a:sym typeface="Times New Roman" panose="02020603050405020304"/>
                        </a:defRPr>
                      </a:pPr>
                      <a:r>
                        <a:rPr lang="en-US" sz="1400">
                          <a:solidFill>
                            <a:schemeClr val="bg1"/>
                          </a:solidFill>
                        </a:rPr>
                        <a:t>WORK</a:t>
                      </a:r>
                    </a:p>
                  </a:txBody>
                  <a:tcPr marL="45720" marR="45720" horzOverflow="overflow"/>
                </a:tc>
                <a:tc>
                  <a:txBody>
                    <a:bodyPr/>
                    <a:lstStyle/>
                    <a:p>
                      <a:pPr algn="ctr">
                        <a:defRPr sz="1800" b="0">
                          <a:solidFill>
                            <a:srgbClr val="000000"/>
                          </a:solidFill>
                        </a:defRPr>
                      </a:pPr>
                      <a:r>
                        <a:rPr sz="1400" b="1">
                          <a:solidFill>
                            <a:srgbClr val="FFFFFF"/>
                          </a:solidFill>
                          <a:latin typeface="Times New Roman" panose="02020603050405020304"/>
                          <a:ea typeface="Times New Roman" panose="02020603050405020304"/>
                          <a:cs typeface="Times New Roman" panose="02020603050405020304"/>
                          <a:sym typeface="Times New Roman" panose="02020603050405020304"/>
                        </a:rPr>
                        <a:t>DRAWBACKS</a:t>
                      </a:r>
                    </a:p>
                  </a:txBody>
                  <a:tcPr marL="45720" marR="45720" horzOverflow="overflow"/>
                </a:tc>
                <a:extLst>
                  <a:ext uri="{0D108BD9-81ED-4DB2-BD59-A6C34878D82A}">
                    <a16:rowId xmlns:a16="http://schemas.microsoft.com/office/drawing/2014/main" val="10000"/>
                  </a:ext>
                </a:extLst>
              </a:tr>
              <a:tr h="4911698">
                <a:tc>
                  <a:txBody>
                    <a:bodyPr/>
                    <a:lstStyle/>
                    <a:p>
                      <a:pPr algn="ctr">
                        <a:defRPr sz="1700">
                          <a:latin typeface="Times New Roman" panose="02020603050405020304"/>
                          <a:ea typeface="Times New Roman" panose="02020603050405020304"/>
                          <a:cs typeface="Times New Roman" panose="02020603050405020304"/>
                          <a:sym typeface="Times New Roman" panose="02020603050405020304"/>
                        </a:defRPr>
                      </a:pPr>
                      <a:r>
                        <a:rPr sz="1400" dirty="0"/>
                        <a:t>9</a:t>
                      </a:r>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ctr">
                        <a:defRPr sz="1700">
                          <a:latin typeface="Times New Roman" panose="02020603050405020304"/>
                          <a:ea typeface="Times New Roman" panose="02020603050405020304"/>
                          <a:cs typeface="Times New Roman" panose="02020603050405020304"/>
                          <a:sym typeface="Times New Roman" panose="02020603050405020304"/>
                        </a:defRPr>
                      </a:pPr>
                      <a:r>
                        <a:rPr sz="1400" dirty="0"/>
                        <a:t>10</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Deep Residual Learning for Image Recognition</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Selective Search for Object Recognition</a:t>
                      </a:r>
                    </a:p>
                  </a:txBody>
                  <a:tcPr marL="45720" marR="45720" horzOverflow="overflow"/>
                </a:tc>
                <a:tc>
                  <a:txBody>
                    <a:bodyPr/>
                    <a:lstStyle/>
                    <a:p>
                      <a:pPr algn="l">
                        <a:defRPr sz="1700" b="1">
                          <a:latin typeface="Times New Roman" panose="02020603050405020304"/>
                          <a:ea typeface="Times New Roman" panose="02020603050405020304"/>
                          <a:cs typeface="Times New Roman" panose="02020603050405020304"/>
                          <a:sym typeface="Times New Roman" panose="02020603050405020304"/>
                        </a:defRPr>
                      </a:pPr>
                      <a:r>
                        <a:rPr sz="1400" dirty="0"/>
                        <a:t> </a:t>
                      </a:r>
                      <a:r>
                        <a:rPr sz="1400" b="0" dirty="0"/>
                        <a:t>2016, IEEE Conference on Computer Vision and Pattern Recognition (CVPR)</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b="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b="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b="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2011, International Conference on Computer Vision</a:t>
                      </a:r>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err="1"/>
                        <a:t>Kaiming</a:t>
                      </a:r>
                      <a:r>
                        <a:rPr sz="1400" dirty="0"/>
                        <a:t> He </a:t>
                      </a:r>
                      <a:r>
                        <a:rPr sz="1400" dirty="0" err="1"/>
                        <a:t>Xiangyu</a:t>
                      </a:r>
                      <a:r>
                        <a:rPr sz="1400" dirty="0"/>
                        <a:t> Zhang </a:t>
                      </a:r>
                      <a:r>
                        <a:rPr sz="1400" dirty="0" err="1"/>
                        <a:t>Shaoqing</a:t>
                      </a:r>
                      <a:r>
                        <a:rPr sz="1400" dirty="0"/>
                        <a:t> Ren Jian Sun</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800"/>
                      </a:pPr>
                      <a:endParaRPr lang="en-US" sz="1400" dirty="0"/>
                    </a:p>
                    <a:p>
                      <a:pPr algn="l">
                        <a:defRPr sz="1800"/>
                      </a:pPr>
                      <a:endParaRPr sz="1400" dirty="0"/>
                    </a:p>
                    <a:p>
                      <a:pPr algn="l">
                        <a:defRPr sz="1800"/>
                      </a:pPr>
                      <a:r>
                        <a:rPr sz="1400" dirty="0"/>
                        <a:t>Koen E. A. van de </a:t>
                      </a:r>
                      <a:r>
                        <a:rPr sz="1400" dirty="0" err="1"/>
                        <a:t>Sande</a:t>
                      </a:r>
                      <a:r>
                        <a:rPr sz="1400" dirty="0"/>
                        <a:t>, Jasper R. R. </a:t>
                      </a:r>
                      <a:r>
                        <a:rPr sz="1400" dirty="0" err="1"/>
                        <a:t>Uijlings</a:t>
                      </a:r>
                      <a:r>
                        <a:rPr sz="1400" dirty="0"/>
                        <a:t>, Theo </a:t>
                      </a:r>
                      <a:r>
                        <a:rPr sz="1400" dirty="0" err="1"/>
                        <a:t>Gevers</a:t>
                      </a:r>
                      <a:r>
                        <a:rPr sz="1400" dirty="0"/>
                        <a:t>, Arnold W. M. </a:t>
                      </a:r>
                      <a:r>
                        <a:rPr sz="1400" dirty="0" err="1"/>
                        <a:t>Smeulders</a:t>
                      </a:r>
                      <a:endParaRPr sz="1400" dirty="0"/>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Deeper neural networks are more difficult to train. We explicitly reformulate the layers as learning residual functions with reference to the layer inputs, instead of learning unreferenced functions. </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b="0" i="0" kern="1200" dirty="0">
                        <a:solidFill>
                          <a:schemeClr val="dk1"/>
                        </a:solidFill>
                        <a:effectLst/>
                        <a:latin typeface="Times New Roman" panose="02020603050405020304" pitchFamily="18" charset="0"/>
                        <a:ea typeface="+mn-ea"/>
                        <a:cs typeface="Times New Roman" panose="02020603050405020304" pitchFamily="18" charset="0"/>
                      </a:endParaRPr>
                    </a:p>
                    <a:p>
                      <a:pPr algn="l">
                        <a:defRPr sz="1700">
                          <a:latin typeface="Times New Roman" panose="02020603050405020304"/>
                          <a:ea typeface="Times New Roman" panose="02020603050405020304"/>
                          <a:cs typeface="Times New Roman" panose="02020603050405020304"/>
                          <a:sym typeface="Times New Roman" panose="02020603050405020304"/>
                        </a:defRPr>
                      </a:pP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For object recognition, the current state-of-the-art is based on exhaustive search. Our method is class-independent and is shown to cover 96.7% of all objects in the Pascal VOC 2007 test set using only 1,536 locations per image.</a:t>
                      </a:r>
                      <a:endParaRPr sz="1400" dirty="0"/>
                    </a:p>
                  </a:txBody>
                  <a:tcPr marL="45720" marR="45720" horzOverflow="overflow"/>
                </a:tc>
                <a:tc>
                  <a:txBody>
                    <a:bodyPr/>
                    <a:lstStyle/>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Up to now, ship detection in optical satellite images is still challenging with respect to clouds, waves, wake clutters, and the variability of ship sizes.</a:t>
                      </a:r>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lang="en-US"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endParaRPr sz="1400" dirty="0"/>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Existing methods for general object detection cannot be applied to solve this problem effectively.</a:t>
                      </a:r>
                    </a:p>
                    <a:p>
                      <a:pPr algn="l">
                        <a:defRPr sz="1700">
                          <a:latin typeface="Times New Roman" panose="02020603050405020304"/>
                          <a:ea typeface="Times New Roman" panose="02020603050405020304"/>
                          <a:cs typeface="Times New Roman" panose="02020603050405020304"/>
                          <a:sym typeface="Times New Roman" panose="02020603050405020304"/>
                        </a:defRPr>
                      </a:pPr>
                      <a:r>
                        <a:rPr sz="1400" dirty="0"/>
                        <a:t>Their relationship and contributions are extensively investigated and evaluated</a:t>
                      </a:r>
                    </a:p>
                  </a:txBody>
                  <a:tcPr marL="45720" marR="45720" horzOverflow="overflow"/>
                </a:tc>
                <a:extLst>
                  <a:ext uri="{0D108BD9-81ED-4DB2-BD59-A6C34878D82A}">
                    <a16:rowId xmlns:a16="http://schemas.microsoft.com/office/drawing/2014/main" val="10001"/>
                  </a:ext>
                </a:extLst>
              </a:tr>
            </a:tbl>
          </a:graphicData>
        </a:graphic>
      </p:graphicFrame>
      <p:sp>
        <p:nvSpPr>
          <p:cNvPr id="136"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ip detection and classification based on optical remote sensing images raise considerable attention in the sea surface remote sensing field. Basic feature extraction strategies and algorithms are analyzed associated with their performance and applicati"/>
          <p:cNvSpPr txBox="1"/>
          <p:nvPr/>
        </p:nvSpPr>
        <p:spPr>
          <a:xfrm>
            <a:off x="436484" y="1687353"/>
            <a:ext cx="11319031" cy="4453144"/>
          </a:xfrm>
          <a:prstGeom prst="rect">
            <a:avLst/>
          </a:prstGeom>
          <a:ln w="12700">
            <a:miter lim="400000"/>
          </a:ln>
        </p:spPr>
        <p:txBody>
          <a:bodyPr lIns="45718" tIns="45718" rIns="45718" bIns="45718">
            <a:spAutoFit/>
          </a:bodyPr>
          <a:lstStyle/>
          <a:p>
            <a:pPr marL="285750" indent="-285750">
              <a:lnSpc>
                <a:spcPct val="150000"/>
              </a:lnSpc>
              <a:buSzPct val="100000"/>
              <a:buFont typeface="Arial" panose="020B0604020202020204"/>
              <a:buChar char="•"/>
              <a:defRPr sz="1600">
                <a:latin typeface="Times New Roman" panose="02020603050405020304"/>
                <a:ea typeface="Times New Roman" panose="02020603050405020304"/>
                <a:cs typeface="Times New Roman" panose="02020603050405020304"/>
                <a:sym typeface="Times New Roman" panose="02020603050405020304"/>
              </a:defRPr>
            </a:pPr>
            <a:r>
              <a:t>S</a:t>
            </a:r>
            <a:r>
              <a:rPr>
                <a:solidFill>
                  <a:srgbClr val="2E2E2E"/>
                </a:solidFill>
              </a:rPr>
              <a:t>hip detection and classification based on optical remote sensing images raise considerable attention in the sea surface remote sensing field. Basic feature extraction strategies and algorithms are analyzed associated with their performance and application in ship detection and classification</a:t>
            </a:r>
            <a:r>
              <a:rPr>
                <a:solidFill>
                  <a:srgbClr val="2E2E2E"/>
                </a:solidFill>
                <a:latin typeface="Georgia" panose="02040502050405020303"/>
                <a:ea typeface="Georgia" panose="02040502050405020303"/>
                <a:cs typeface="Georgia" panose="02040502050405020303"/>
                <a:sym typeface="Georgia" panose="02040502050405020303"/>
              </a:rPr>
              <a:t>. </a:t>
            </a:r>
            <a:r>
              <a:rPr>
                <a:solidFill>
                  <a:srgbClr val="2E2E2E"/>
                </a:solidFill>
              </a:rPr>
              <a:t>Based on the analysis, the remaining problems and future development trends are provided for ship detection and classification methods based on optical remote sensing images.</a:t>
            </a:r>
          </a:p>
          <a:p>
            <a:pPr marL="285750" indent="-285750">
              <a:lnSpc>
                <a:spcPct val="150000"/>
              </a:lnSpc>
              <a:buSzPct val="100000"/>
              <a:buFont typeface="Arial" panose="020B0604020202020204"/>
              <a:buChar char="•"/>
              <a:defRPr sz="1600">
                <a:latin typeface="+mn-lt"/>
                <a:ea typeface="+mn-ea"/>
                <a:cs typeface="+mn-cs"/>
                <a:sym typeface="Calibri" panose="020F0502020204030204"/>
              </a:defRPr>
            </a:pPr>
            <a:endParaRPr>
              <a:solidFill>
                <a:srgbClr val="2E2E2E"/>
              </a:solidFill>
            </a:endParaRPr>
          </a:p>
          <a:p>
            <a:pPr marL="285750" indent="-285750">
              <a:lnSpc>
                <a:spcPct val="150000"/>
              </a:lnSpc>
              <a:buSzPct val="100000"/>
              <a:buFont typeface="Arial" panose="020B0604020202020204"/>
              <a:buChar char="•"/>
              <a:defRPr sz="1600">
                <a:solidFill>
                  <a:srgbClr val="222222"/>
                </a:solidFill>
                <a:latin typeface="Times New Roman" panose="02020603050405020304"/>
                <a:ea typeface="Times New Roman" panose="02020603050405020304"/>
                <a:cs typeface="Times New Roman" panose="02020603050405020304"/>
                <a:sym typeface="Times New Roman" panose="02020603050405020304"/>
              </a:defRPr>
            </a:pPr>
            <a:r>
              <a:t>Ship detection is a crucial application for global monitoring for environment and security. It permits to monitor traffic, fisheries, and to associate ships with oil discharge. Typical discriminate parameters are ship lengths, speed, and radar cross section. A basic classification strategy is proposed.</a:t>
            </a:r>
          </a:p>
          <a:p>
            <a:pPr marL="285750" indent="-285750">
              <a:lnSpc>
                <a:spcPct val="150000"/>
              </a:lnSpc>
              <a:buSzPct val="100000"/>
              <a:buFont typeface="Arial" panose="020B0604020202020204"/>
              <a:buChar char="•"/>
              <a:defRPr sz="1600">
                <a:latin typeface="+mn-lt"/>
                <a:ea typeface="+mn-ea"/>
                <a:cs typeface="+mn-cs"/>
                <a:sym typeface="Calibri" panose="020F0502020204030204"/>
              </a:defRPr>
            </a:pPr>
            <a:endParaRPr/>
          </a:p>
          <a:p>
            <a:pPr marL="285750" indent="-285750">
              <a:lnSpc>
                <a:spcPct val="150000"/>
              </a:lnSpc>
              <a:buSzPct val="100000"/>
              <a:buFont typeface="Arial" panose="020B0604020202020204"/>
              <a:buChar char="•"/>
              <a:defRPr sz="1600">
                <a:latin typeface="Times New Roman" panose="02020603050405020304"/>
                <a:ea typeface="Times New Roman" panose="02020603050405020304"/>
                <a:cs typeface="Times New Roman" panose="02020603050405020304"/>
                <a:sym typeface="Times New Roman" panose="02020603050405020304"/>
              </a:defRPr>
            </a:pPr>
            <a:r>
              <a:t>In consideration of several challenges mentioned above, we believe that a practical ship detection Method should meet two requirements: it should be robust to the interference of the high variability of targets and background clutter such as waves, islands, clouds, and so forth. Of equal importance, with the purpose of the engineering applications, it should have lower calculation complexity and satisfy the requirements of real-time processing.</a:t>
            </a:r>
          </a:p>
        </p:txBody>
      </p:sp>
      <p:sp>
        <p:nvSpPr>
          <p:cNvPr id="139" name="PROBLEM STATEMENT"/>
          <p:cNvSpPr txBox="1"/>
          <p:nvPr/>
        </p:nvSpPr>
        <p:spPr>
          <a:xfrm>
            <a:off x="932154" y="479392"/>
            <a:ext cx="10644328" cy="605417"/>
          </a:xfrm>
          <a:prstGeom prst="rect">
            <a:avLst/>
          </a:prstGeom>
          <a:ln w="12700">
            <a:miter lim="400000"/>
          </a:ln>
        </p:spPr>
        <p:txBody>
          <a:bodyPr lIns="45718" tIns="45718" rIns="45718" bIns="45718">
            <a:spAutoFit/>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PROBLEM STATEMENT</a:t>
            </a:r>
          </a:p>
        </p:txBody>
      </p:sp>
      <p:sp>
        <p:nvSpPr>
          <p:cNvPr id="140"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CHNOLOGY STACK"/>
          <p:cNvSpPr txBox="1">
            <a:spLocks noGrp="1"/>
          </p:cNvSpPr>
          <p:nvPr>
            <p:ph type="title"/>
          </p:nvPr>
        </p:nvSpPr>
        <p:spPr>
          <a:xfrm>
            <a:off x="3257550" y="273049"/>
            <a:ext cx="5676900" cy="815976"/>
          </a:xfrm>
          <a:prstGeom prst="rect">
            <a:avLst/>
          </a:prstGeom>
        </p:spPr>
        <p:txBody>
          <a:bodyPr/>
          <a:lstStyle>
            <a:lvl1pPr algn="ctr">
              <a:defRPr sz="3600" b="1">
                <a:latin typeface="Times New Roman" panose="02020603050405020304"/>
                <a:ea typeface="Times New Roman" panose="02020603050405020304"/>
                <a:cs typeface="Times New Roman" panose="02020603050405020304"/>
                <a:sym typeface="Times New Roman" panose="02020603050405020304"/>
              </a:defRPr>
            </a:lvl1pPr>
          </a:lstStyle>
          <a:p>
            <a:r>
              <a:t>TECHNOLOGY STACK</a:t>
            </a:r>
          </a:p>
        </p:txBody>
      </p:sp>
      <p:sp>
        <p:nvSpPr>
          <p:cNvPr id="143" name="Software :…"/>
          <p:cNvSpPr txBox="1">
            <a:spLocks noGrp="1"/>
          </p:cNvSpPr>
          <p:nvPr>
            <p:ph type="body" idx="1"/>
          </p:nvPr>
        </p:nvSpPr>
        <p:spPr>
          <a:xfrm>
            <a:off x="440690" y="1431290"/>
            <a:ext cx="10944226" cy="4776788"/>
          </a:xfrm>
          <a:prstGeom prst="rect">
            <a:avLst/>
          </a:prstGeom>
        </p:spPr>
        <p:txBody>
          <a:bodyPr/>
          <a:lstStyle/>
          <a:p>
            <a:pPr marL="0" indent="0">
              <a:buSzTx/>
              <a:buNone/>
              <a:defRPr sz="2400" b="1">
                <a:latin typeface="Times New Roman" panose="02020603050405020304"/>
                <a:ea typeface="Times New Roman" panose="02020603050405020304"/>
                <a:cs typeface="Times New Roman" panose="02020603050405020304"/>
                <a:sym typeface="Times New Roman" panose="02020603050405020304"/>
              </a:defRPr>
            </a:pPr>
            <a:r>
              <a:t>Software :</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Operating System		: Windows 7 and above (64-bit).</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Software       			:Anaconda 3.7 (Jupiter Notebook IDE)</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Python				: 3.7</a:t>
            </a:r>
          </a:p>
          <a:p>
            <a:pPr marL="0" indent="0">
              <a:buSzTx/>
              <a:buNone/>
              <a:defRPr>
                <a:latin typeface="Times New Roman" panose="02020603050405020304"/>
                <a:ea typeface="Times New Roman" panose="02020603050405020304"/>
                <a:cs typeface="Times New Roman" panose="02020603050405020304"/>
                <a:sym typeface="Times New Roman" panose="02020603050405020304"/>
              </a:defRPr>
            </a:pPr>
            <a:r>
              <a:t> </a:t>
            </a:r>
          </a:p>
          <a:p>
            <a:pPr marL="0" indent="0">
              <a:buSzTx/>
              <a:buNone/>
              <a:defRPr sz="2400" b="1">
                <a:latin typeface="Times New Roman" panose="02020603050405020304"/>
                <a:ea typeface="Times New Roman" panose="02020603050405020304"/>
                <a:cs typeface="Times New Roman" panose="02020603050405020304"/>
                <a:sym typeface="Times New Roman" panose="02020603050405020304"/>
              </a:defRPr>
            </a:pPr>
            <a:r>
              <a:t>Hardware:</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Hard disk			: 500 GB and above.</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Processor			: i3 and above.</a:t>
            </a:r>
          </a:p>
          <a:p>
            <a:pPr>
              <a:lnSpc>
                <a:spcPct val="150000"/>
              </a:lnSpc>
              <a:defRPr sz="1800">
                <a:latin typeface="Times New Roman" panose="02020603050405020304"/>
                <a:ea typeface="Times New Roman" panose="02020603050405020304"/>
                <a:cs typeface="Times New Roman" panose="02020603050405020304"/>
                <a:sym typeface="Times New Roman" panose="02020603050405020304"/>
              </a:defRPr>
            </a:pPr>
            <a:r>
              <a:t>Ram				: 4GB and above.</a:t>
            </a:r>
          </a:p>
        </p:txBody>
      </p:sp>
      <p:sp>
        <p:nvSpPr>
          <p:cNvPr id="144" name="Slide Number"/>
          <p:cNvSpPr txBox="1">
            <a:spLocks noGrp="1"/>
          </p:cNvSpPr>
          <p:nvPr>
            <p:ph type="sldNum" sz="quarter" idx="4294967295"/>
          </p:nvPr>
        </p:nvSpPr>
        <p:spPr>
          <a:xfrm>
            <a:off x="11169738" y="6404291"/>
            <a:ext cx="184060" cy="269239"/>
          </a:xfrm>
          <a:prstGeom prst="rect">
            <a:avLst/>
          </a:prstGeom>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3339</Words>
  <Application>Microsoft Office PowerPoint</Application>
  <PresentationFormat>Widescreen</PresentationFormat>
  <Paragraphs>461</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Acme</vt:lpstr>
      <vt:lpstr>Arial</vt:lpstr>
      <vt:lpstr>Calibri</vt:lpstr>
      <vt:lpstr>Calibri Light</vt:lpstr>
      <vt:lpstr>Georgia</vt:lpstr>
      <vt:lpstr>Helvetica</vt:lpstr>
      <vt:lpstr>Times New Roman</vt:lpstr>
      <vt:lpstr>Office Theme</vt:lpstr>
      <vt:lpstr>SHIP DETECTION ON HIGH-RESOLUTION REMOTE SENSING IMAGE VIA SCENE  USING MASK R-CNN</vt:lpstr>
      <vt:lpstr>ABSTRACT</vt:lpstr>
      <vt:lpstr>PowerPoint Presentation</vt:lpstr>
      <vt:lpstr>PowerPoint Presentation</vt:lpstr>
      <vt:lpstr>PowerPoint Presentation</vt:lpstr>
      <vt:lpstr>PowerPoint Presentation</vt:lpstr>
      <vt:lpstr>PowerPoint Presentation</vt:lpstr>
      <vt:lpstr>PowerPoint Presentation</vt:lpstr>
      <vt:lpstr>TECHNOLOGY STACK</vt:lpstr>
      <vt:lpstr>SYSTEM  ARCHITECTURE</vt:lpstr>
      <vt:lpstr>PowerPoint Presentation</vt:lpstr>
      <vt:lpstr>PowerPoint Presentation</vt:lpstr>
      <vt:lpstr>PowerPoint Presentation</vt:lpstr>
      <vt:lpstr>PowerPoint Presentation</vt:lpstr>
      <vt:lpstr>      System Design – Data Flow Diagram </vt:lpstr>
      <vt:lpstr>MODULES</vt:lpstr>
      <vt:lpstr>PowerPoint Presentation</vt:lpstr>
      <vt:lpstr>Deep Learning using CNN </vt:lpstr>
      <vt:lpstr>PowerPoint Presentation</vt:lpstr>
      <vt:lpstr>PowerPoint Presentation</vt:lpstr>
      <vt:lpstr>Detecting and categorizing Ships in images</vt:lpstr>
      <vt:lpstr>Mask-RCNN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lpstr>PowerPoint Presentation</vt:lpstr>
      <vt:lpstr>PUBLICATION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SHIP DETECTION ON HIGH-RESOLUTION REMOTE SENSING IMAGE VIA SCENE  USING MASK R-CNN</dc:title>
  <dc:creator>jayashree</dc:creator>
  <cp:lastModifiedBy>Dharshini A</cp:lastModifiedBy>
  <cp:revision>22</cp:revision>
  <dcterms:created xsi:type="dcterms:W3CDTF">2021-06-19T05:55:19Z</dcterms:created>
  <dcterms:modified xsi:type="dcterms:W3CDTF">2021-06-19T19:49:30Z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